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6 Triángulo isósceles"/>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540544" y="776288"/>
            <a:ext cx="8062912" cy="1470025"/>
          </a:xfrm>
        </p:spPr>
        <p:txBody>
          <a:bodyPr anchor="b">
            <a:normAutofit/>
          </a:bodyPr>
          <a:lstStyle>
            <a:lvl1pPr algn="r">
              <a:defRPr sz="4400"/>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1371600" y="6012656"/>
            <a:ext cx="5791200" cy="365125"/>
          </a:xfrm>
        </p:spPr>
        <p:txBody>
          <a:bodyPr tIns="0" bIns="0" anchor="t"/>
          <a:lstStyle>
            <a:lvl1pPr algn="r">
              <a:defRPr sz="1000"/>
            </a:lvl1pPr>
          </a:lstStyle>
          <a:p>
            <a:fld id="{7A847CFC-816F-41D0-AAC0-9BF4FEBC753E}" type="datetimeFigureOut">
              <a:rPr lang="es-ES" smtClean="0"/>
              <a:pPr/>
              <a:t>22/07/2013</a:t>
            </a:fld>
            <a:endParaRPr lang="es-ES"/>
          </a:p>
        </p:txBody>
      </p:sp>
      <p:sp>
        <p:nvSpPr>
          <p:cNvPr id="17" name="16 Marcador de pie de página"/>
          <p:cNvSpPr>
            <a:spLocks noGrp="1"/>
          </p:cNvSpPr>
          <p:nvPr>
            <p:ph type="ftr" sz="quarter" idx="11"/>
          </p:nvPr>
        </p:nvSpPr>
        <p:spPr>
          <a:xfrm>
            <a:off x="1371600" y="5650704"/>
            <a:ext cx="5791200" cy="365125"/>
          </a:xfrm>
        </p:spPr>
        <p:txBody>
          <a:bodyPr tIns="0" bIns="0" anchor="b"/>
          <a:lstStyle>
            <a:lvl1pPr algn="r">
              <a:defRPr sz="1100"/>
            </a:lvl1pPr>
          </a:lstStyle>
          <a:p>
            <a:endParaRPr lang="es-ES"/>
          </a:p>
        </p:txBody>
      </p:sp>
      <p:sp>
        <p:nvSpPr>
          <p:cNvPr id="29" name="28 Marcador de número de diapositiva"/>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132FADFE-3B8F-471C-ABF0-DBC7717ECBBC}"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7494"/>
            <a:ext cx="8229600" cy="1399032"/>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a:xfrm>
            <a:off x="457200" y="1882808"/>
            <a:ext cx="8229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a:xfrm>
            <a:off x="4791456" y="6480048"/>
            <a:ext cx="2133600" cy="301752"/>
          </a:xfrm>
        </p:spPr>
        <p:txBody>
          <a:bodyPr/>
          <a:lstStyle/>
          <a:p>
            <a:fld id="{7A847CFC-816F-41D0-AAC0-9BF4FEBC753E}" type="datetimeFigureOut">
              <a:rPr lang="es-ES" smtClean="0"/>
              <a:pPr/>
              <a:t>22/07/2013</a:t>
            </a:fld>
            <a:endParaRPr lang="es-ES"/>
          </a:p>
        </p:txBody>
      </p:sp>
      <p:sp>
        <p:nvSpPr>
          <p:cNvPr id="5" name="4 Marcador de pie de página"/>
          <p:cNvSpPr>
            <a:spLocks noGrp="1"/>
          </p:cNvSpPr>
          <p:nvPr>
            <p:ph type="ftr" sz="quarter" idx="11"/>
          </p:nvPr>
        </p:nvSpPr>
        <p:spPr>
          <a:xfrm>
            <a:off x="457200" y="6480969"/>
            <a:ext cx="4260056" cy="300831"/>
          </a:xfrm>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1"/>
      </p:bgRef>
    </p:bg>
    <p:spTree>
      <p:nvGrpSpPr>
        <p:cNvPr id="1" name=""/>
        <p:cNvGrpSpPr/>
        <p:nvPr/>
      </p:nvGrpSpPr>
      <p:grpSpPr>
        <a:xfrm>
          <a:off x="0" y="0"/>
          <a:ext cx="0" cy="0"/>
          <a:chOff x="0" y="0"/>
          <a:chExt cx="0" cy="0"/>
        </a:xfrm>
      </p:grpSpPr>
      <p:sp>
        <p:nvSpPr>
          <p:cNvPr id="9" name="8 Triángulo rectángulo"/>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7 Triángulo isósceles"/>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3 Marcador de fecha"/>
          <p:cNvSpPr>
            <a:spLocks noGrp="1"/>
          </p:cNvSpPr>
          <p:nvPr>
            <p:ph type="dt" sz="half" idx="10"/>
          </p:nvPr>
        </p:nvSpPr>
        <p:spPr>
          <a:xfrm>
            <a:off x="6955632" y="6477000"/>
            <a:ext cx="2133600" cy="304800"/>
          </a:xfrm>
        </p:spPr>
        <p:txBody>
          <a:bodyPr/>
          <a:lstStyle/>
          <a:p>
            <a:fld id="{7A847CFC-816F-41D0-AAC0-9BF4FEBC753E}" type="datetimeFigureOut">
              <a:rPr lang="es-ES" smtClean="0"/>
              <a:pPr/>
              <a:t>22/07/2013</a:t>
            </a:fld>
            <a:endParaRPr lang="es-ES"/>
          </a:p>
        </p:txBody>
      </p:sp>
      <p:sp>
        <p:nvSpPr>
          <p:cNvPr id="5" name="4 Marcador de pie de página"/>
          <p:cNvSpPr>
            <a:spLocks noGrp="1"/>
          </p:cNvSpPr>
          <p:nvPr>
            <p:ph type="ftr" sz="quarter" idx="11"/>
          </p:nvPr>
        </p:nvSpPr>
        <p:spPr>
          <a:xfrm>
            <a:off x="2619376" y="6480969"/>
            <a:ext cx="4260056" cy="300831"/>
          </a:xfrm>
        </p:spPr>
        <p:txBody>
          <a:bodyPr/>
          <a:lstStyle/>
          <a:p>
            <a:endParaRPr lang="es-ES"/>
          </a:p>
        </p:txBody>
      </p:sp>
      <p:sp>
        <p:nvSpPr>
          <p:cNvPr id="6" name="5 Marcador de número de diapositiva"/>
          <p:cNvSpPr>
            <a:spLocks noGrp="1"/>
          </p:cNvSpPr>
          <p:nvPr>
            <p:ph type="sldNum" sz="quarter" idx="12"/>
          </p:nvPr>
        </p:nvSpPr>
        <p:spPr>
          <a:xfrm>
            <a:off x="8451056" y="809624"/>
            <a:ext cx="502920" cy="300831"/>
          </a:xfrm>
        </p:spPr>
        <p:txBody>
          <a:bodyPr/>
          <a:lstStyle/>
          <a:p>
            <a:fld id="{132FADFE-3B8F-471C-ABF0-DBC7717ECBBC}" type="slidenum">
              <a:rPr lang="es-ES" smtClean="0"/>
              <a:pPr/>
              <a:t>‹Nº›</a:t>
            </a:fld>
            <a:endParaRPr lang="es-ES"/>
          </a:p>
        </p:txBody>
      </p:sp>
      <p:cxnSp>
        <p:nvCxnSpPr>
          <p:cNvPr id="11" name="10 Conector recto"/>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Conector recto"/>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Título"/>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marL="0"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4791456" y="6480969"/>
            <a:ext cx="2133600" cy="301752"/>
          </a:xfrm>
        </p:spPr>
        <p:txBody>
          <a:bodyPr/>
          <a:lstStyle/>
          <a:p>
            <a:fld id="{7A847CFC-816F-41D0-AAC0-9BF4FEBC753E}" type="datetimeFigureOut">
              <a:rPr lang="es-ES" smtClean="0"/>
              <a:pPr/>
              <a:t>22/07/2013</a:t>
            </a:fld>
            <a:endParaRPr lang="es-ES"/>
          </a:p>
        </p:txBody>
      </p:sp>
      <p:sp>
        <p:nvSpPr>
          <p:cNvPr id="6" name="5 Marcador de pie de página"/>
          <p:cNvSpPr>
            <a:spLocks noGrp="1"/>
          </p:cNvSpPr>
          <p:nvPr>
            <p:ph type="ftr" sz="quarter" idx="11"/>
          </p:nvPr>
        </p:nvSpPr>
        <p:spPr>
          <a:xfrm>
            <a:off x="457200" y="6480969"/>
            <a:ext cx="4260056" cy="301752"/>
          </a:xfrm>
        </p:spPr>
        <p:txBody>
          <a:bodyPr/>
          <a:lstStyle/>
          <a:p>
            <a:endParaRPr lang="es-ES"/>
          </a:p>
        </p:txBody>
      </p:sp>
      <p:sp>
        <p:nvSpPr>
          <p:cNvPr id="7" name="6 Marcador de número de diapositiva"/>
          <p:cNvSpPr>
            <a:spLocks noGrp="1"/>
          </p:cNvSpPr>
          <p:nvPr>
            <p:ph type="sldNum" sz="quarter" idx="12"/>
          </p:nvPr>
        </p:nvSpPr>
        <p:spPr>
          <a:xfrm>
            <a:off x="7589520" y="6480969"/>
            <a:ext cx="502920" cy="301752"/>
          </a:xfrm>
        </p:spPr>
        <p:txBody>
          <a:bodyPr/>
          <a:lstStyle/>
          <a:p>
            <a:fld id="{132FADFE-3B8F-471C-ABF0-DBC7717ECBBC}"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a:xfrm>
            <a:off x="4791456" y="6480969"/>
            <a:ext cx="2130552" cy="301752"/>
          </a:xfrm>
        </p:spPr>
        <p:txBody>
          <a:bodyPr/>
          <a:lstStyle/>
          <a:p>
            <a:fld id="{7A847CFC-816F-41D0-AAC0-9BF4FEBC753E}" type="datetimeFigureOut">
              <a:rPr lang="es-ES" smtClean="0"/>
              <a:pPr/>
              <a:t>22/07/2013</a:t>
            </a:fld>
            <a:endParaRPr lang="es-ES"/>
          </a:p>
        </p:txBody>
      </p:sp>
      <p:sp>
        <p:nvSpPr>
          <p:cNvPr id="8" name="7 Marcador de pie de página"/>
          <p:cNvSpPr>
            <a:spLocks noGrp="1"/>
          </p:cNvSpPr>
          <p:nvPr>
            <p:ph type="ftr" sz="quarter" idx="11"/>
          </p:nvPr>
        </p:nvSpPr>
        <p:spPr>
          <a:xfrm>
            <a:off x="457200" y="6480969"/>
            <a:ext cx="4261104" cy="301752"/>
          </a:xfrm>
        </p:spPr>
        <p:txBody>
          <a:bodyPr/>
          <a:lstStyle/>
          <a:p>
            <a:endParaRPr lang="es-ES"/>
          </a:p>
        </p:txBody>
      </p:sp>
      <p:sp>
        <p:nvSpPr>
          <p:cNvPr id="9" name="8 Marcador de número de diapositiva"/>
          <p:cNvSpPr>
            <a:spLocks noGrp="1"/>
          </p:cNvSpPr>
          <p:nvPr>
            <p:ph type="sldNum" sz="quarter" idx="12"/>
          </p:nvPr>
        </p:nvSpPr>
        <p:spPr>
          <a:xfrm>
            <a:off x="7589520" y="6483096"/>
            <a:ext cx="502920" cy="301752"/>
          </a:xfrm>
        </p:spPr>
        <p:txBody>
          <a:bodyPr/>
          <a:lstStyle>
            <a:lvl1pPr algn="ctr">
              <a:defRPr/>
            </a:lvl1pPr>
          </a:lstStyle>
          <a:p>
            <a:fld id="{132FADFE-3B8F-471C-ABF0-DBC7717ECBBC}"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0"/>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7A847CFC-816F-41D0-AAC0-9BF4FEBC753E}" type="datetimeFigureOut">
              <a:rPr lang="es-ES" smtClean="0"/>
              <a:pPr/>
              <a:t>22/07/2013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791456" y="6480969"/>
            <a:ext cx="2133600" cy="301752"/>
          </a:xfrm>
        </p:spPr>
        <p:txBody>
          <a:bodyPr/>
          <a:lstStyle/>
          <a:p>
            <a:fld id="{7A847CFC-816F-41D0-AAC0-9BF4FEBC753E}" type="datetimeFigureOut">
              <a:rPr lang="es-ES" smtClean="0"/>
              <a:pPr/>
              <a:t>22/07/2013</a:t>
            </a:fld>
            <a:endParaRPr lang="es-ES"/>
          </a:p>
        </p:txBody>
      </p:sp>
      <p:sp>
        <p:nvSpPr>
          <p:cNvPr id="3" name="2 Marcador de pie de página"/>
          <p:cNvSpPr>
            <a:spLocks noGrp="1"/>
          </p:cNvSpPr>
          <p:nvPr>
            <p:ph type="ftr" sz="quarter" idx="11"/>
          </p:nvPr>
        </p:nvSpPr>
        <p:spPr>
          <a:xfrm>
            <a:off x="457200" y="6481890"/>
            <a:ext cx="4260056" cy="300831"/>
          </a:xfrm>
        </p:spPr>
        <p:txBody>
          <a:bodyPr/>
          <a:lstStyle/>
          <a:p>
            <a:endParaRPr lang="es-ES"/>
          </a:p>
        </p:txBody>
      </p:sp>
      <p:sp>
        <p:nvSpPr>
          <p:cNvPr id="4" name="3 Marcador de número de diapositiva"/>
          <p:cNvSpPr>
            <a:spLocks noGrp="1"/>
          </p:cNvSpPr>
          <p:nvPr>
            <p:ph type="sldNum" sz="quarter" idx="12"/>
          </p:nvPr>
        </p:nvSpPr>
        <p:spPr>
          <a:xfrm>
            <a:off x="7589520" y="6480969"/>
            <a:ext cx="502920" cy="301752"/>
          </a:xfrm>
        </p:spPr>
        <p:txBody>
          <a:bodyPr/>
          <a:lstStyle/>
          <a:p>
            <a:fld id="{132FADFE-3B8F-471C-ABF0-DBC7717ECBBC}"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6278976" y="6556248"/>
            <a:ext cx="2133600" cy="301752"/>
          </a:xfrm>
        </p:spPr>
        <p:txBody>
          <a:bodyPr/>
          <a:lstStyle>
            <a:lvl1pPr>
              <a:defRPr sz="900"/>
            </a:lvl1pPr>
          </a:lstStyle>
          <a:p>
            <a:fld id="{7A847CFC-816F-41D0-AAC0-9BF4FEBC753E}" type="datetimeFigureOut">
              <a:rPr lang="es-ES" smtClean="0"/>
              <a:pPr/>
              <a:t>22/07/2013</a:t>
            </a:fld>
            <a:endParaRPr lang="es-ES"/>
          </a:p>
        </p:txBody>
      </p:sp>
      <p:sp>
        <p:nvSpPr>
          <p:cNvPr id="6" name="5 Marcador de pie de página"/>
          <p:cNvSpPr>
            <a:spLocks noGrp="1"/>
          </p:cNvSpPr>
          <p:nvPr>
            <p:ph type="ftr" sz="quarter" idx="11"/>
          </p:nvPr>
        </p:nvSpPr>
        <p:spPr>
          <a:xfrm>
            <a:off x="1135856" y="6556248"/>
            <a:ext cx="5143120" cy="301752"/>
          </a:xfrm>
        </p:spPr>
        <p:txBody>
          <a:bodyPr/>
          <a:lstStyle>
            <a:lvl1pPr>
              <a:defRPr sz="900"/>
            </a:lvl1pPr>
          </a:lstStyle>
          <a:p>
            <a:endParaRPr lang="es-ES"/>
          </a:p>
        </p:txBody>
      </p:sp>
      <p:sp>
        <p:nvSpPr>
          <p:cNvPr id="7" name="6 Marcador de número de diapositiva"/>
          <p:cNvSpPr>
            <a:spLocks noGrp="1"/>
          </p:cNvSpPr>
          <p:nvPr>
            <p:ph type="sldNum" sz="quarter" idx="12"/>
          </p:nvPr>
        </p:nvSpPr>
        <p:spPr>
          <a:xfrm>
            <a:off x="8410576" y="6556248"/>
            <a:ext cx="502920" cy="301752"/>
          </a:xfrm>
        </p:spPr>
        <p:txBody>
          <a:bodyPr/>
          <a:lstStyle>
            <a:lvl1pPr>
              <a:defRPr sz="900"/>
            </a:lvl1pPr>
          </a:lstStyle>
          <a:p>
            <a:fld id="{132FADFE-3B8F-471C-ABF0-DBC7717ECBBC}"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6108192" y="6556248"/>
            <a:ext cx="2103120" cy="301752"/>
          </a:xfrm>
        </p:spPr>
        <p:txBody>
          <a:bodyPr/>
          <a:lstStyle>
            <a:lvl1pPr>
              <a:defRPr sz="900"/>
            </a:lvl1pPr>
          </a:lstStyle>
          <a:p>
            <a:fld id="{7A847CFC-816F-41D0-AAC0-9BF4FEBC753E}" type="datetimeFigureOut">
              <a:rPr lang="es-ES" smtClean="0"/>
              <a:pPr/>
              <a:t>22/07/2013</a:t>
            </a:fld>
            <a:endParaRPr lang="es-ES"/>
          </a:p>
        </p:txBody>
      </p:sp>
      <p:sp>
        <p:nvSpPr>
          <p:cNvPr id="6" name="5 Marcador de pie de página"/>
          <p:cNvSpPr>
            <a:spLocks noGrp="1"/>
          </p:cNvSpPr>
          <p:nvPr>
            <p:ph type="ftr" sz="quarter" idx="11"/>
          </p:nvPr>
        </p:nvSpPr>
        <p:spPr>
          <a:xfrm>
            <a:off x="1170432" y="6557169"/>
            <a:ext cx="4948072" cy="301752"/>
          </a:xfrm>
        </p:spPr>
        <p:txBody>
          <a:bodyPr/>
          <a:lstStyle>
            <a:lvl1pPr>
              <a:defRPr sz="900"/>
            </a:lvl1pPr>
          </a:lstStyle>
          <a:p>
            <a:endParaRPr lang="es-ES"/>
          </a:p>
        </p:txBody>
      </p:sp>
      <p:sp>
        <p:nvSpPr>
          <p:cNvPr id="7" name="6 Marcador de número de diapositiva"/>
          <p:cNvSpPr>
            <a:spLocks noGrp="1"/>
          </p:cNvSpPr>
          <p:nvPr>
            <p:ph type="sldNum" sz="quarter" idx="12"/>
          </p:nvPr>
        </p:nvSpPr>
        <p:spPr>
          <a:xfrm>
            <a:off x="8217192" y="6556248"/>
            <a:ext cx="365760" cy="301752"/>
          </a:xfrm>
        </p:spPr>
        <p:txBody>
          <a:bodyPr/>
          <a:lstStyle>
            <a:lvl1pPr algn="ctr">
              <a:defRPr sz="900"/>
            </a:lvl1pPr>
          </a:lstStyle>
          <a:p>
            <a:fld id="{132FADFE-3B8F-471C-ABF0-DBC7717ECBBC}"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pPr/>
              <a:t>22/07/2013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81800" y="381000"/>
            <a:ext cx="1905000" cy="5486400"/>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381000"/>
            <a:ext cx="6248400" cy="5486400"/>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pPr/>
              <a:t>22/07/2013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10 Triángulo rectángulo"/>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7 Conector recto"/>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21 Marcador de título"/>
          <p:cNvSpPr>
            <a:spLocks noGrp="1"/>
          </p:cNvSpPr>
          <p:nvPr>
            <p:ph type="title"/>
          </p:nvPr>
        </p:nvSpPr>
        <p:spPr>
          <a:xfrm>
            <a:off x="457200" y="267494"/>
            <a:ext cx="8229600" cy="1399032"/>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7A847CFC-816F-41D0-AAC0-9BF4FEBC753E}" type="datetimeFigureOut">
              <a:rPr lang="es-ES" smtClean="0"/>
              <a:pPr/>
              <a:t>22/07/2013</a:t>
            </a:fld>
            <a:endParaRPr lang="es-ES"/>
          </a:p>
        </p:txBody>
      </p:sp>
      <p:sp>
        <p:nvSpPr>
          <p:cNvPr id="3" name="2 Marcador de pie de página"/>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s-ES"/>
          </a:p>
        </p:txBody>
      </p:sp>
      <p:sp>
        <p:nvSpPr>
          <p:cNvPr id="23" name="22 Marcador de número de diapositiva"/>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132FADFE-3B8F-471C-ABF0-DBC7717ECBBC}" type="slidenum">
              <a:rPr lang="es-ES" smtClean="0"/>
              <a:pPr/>
              <a:t>‹Nº›</a:t>
            </a:fld>
            <a:endParaRPr lang="es-E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fontScale="90000"/>
          </a:bodyPr>
          <a:lstStyle/>
          <a:p>
            <a:r>
              <a:rPr lang="es-ES" sz="4800" b="1" dirty="0" smtClean="0">
                <a:solidFill>
                  <a:srgbClr val="FF0000"/>
                </a:solidFill>
              </a:rPr>
              <a:t>TIPOS DE TRANSFORMADOR</a:t>
            </a:r>
            <a:br>
              <a:rPr lang="es-ES" sz="4800" b="1" dirty="0" smtClean="0">
                <a:solidFill>
                  <a:srgbClr val="FF0000"/>
                </a:solidFill>
              </a:rPr>
            </a:br>
            <a:r>
              <a:rPr lang="es-ES" sz="4000" b="1" dirty="0" smtClean="0">
                <a:solidFill>
                  <a:srgbClr val="FF0000"/>
                </a:solidFill>
              </a:rPr>
              <a:t>según sus aplicaciones</a:t>
            </a:r>
            <a:endParaRPr lang="es-ES" sz="4800" b="1" dirty="0">
              <a:solidFill>
                <a:srgbClr val="FF0000"/>
              </a:solidFill>
            </a:endParaRPr>
          </a:p>
        </p:txBody>
      </p:sp>
      <p:sp>
        <p:nvSpPr>
          <p:cNvPr id="5" name="4 Marcador de contenido"/>
          <p:cNvSpPr>
            <a:spLocks noGrp="1"/>
          </p:cNvSpPr>
          <p:nvPr>
            <p:ph sz="half" idx="1"/>
          </p:nvPr>
        </p:nvSpPr>
        <p:spPr/>
        <p:txBody>
          <a:bodyPr>
            <a:normAutofit fontScale="77500" lnSpcReduction="20000"/>
          </a:bodyPr>
          <a:lstStyle/>
          <a:p>
            <a:pPr lvl="0">
              <a:buNone/>
            </a:pPr>
            <a:r>
              <a:rPr lang="es-PE" sz="2900" b="1" dirty="0" smtClean="0">
                <a:latin typeface="Arial" pitchFamily="34" charset="0"/>
                <a:cs typeface="Arial" pitchFamily="34" charset="0"/>
              </a:rPr>
              <a:t>TRANSFORMADOR ELEVADOR/REDUCTOR DE TENSIÓN.</a:t>
            </a:r>
            <a:endParaRPr lang="es-ES" sz="2900" b="1" dirty="0" smtClean="0">
              <a:latin typeface="Arial" pitchFamily="34" charset="0"/>
              <a:cs typeface="Arial" pitchFamily="34" charset="0"/>
            </a:endParaRPr>
          </a:p>
          <a:p>
            <a:pPr algn="just">
              <a:buNone/>
            </a:pPr>
            <a:r>
              <a:rPr lang="es-PE" dirty="0" smtClean="0">
                <a:latin typeface="Arial" pitchFamily="34" charset="0"/>
                <a:cs typeface="Arial" pitchFamily="34" charset="0"/>
              </a:rPr>
              <a:t>	SON EMPLEADOS en las subestaciones de la red de transporte de energía eléctrica, con el fin de disminuir las pérdidas por efecto. Debido a la resistencia de los conductores, conviene transportar la energía eléctrica a tensiones elevadas, lo que origina la necesidad de reducir nuevamente dichas tensiones para adaptarlas a las de utilización.</a:t>
            </a:r>
            <a:endParaRPr lang="es-ES" dirty="0" smtClean="0">
              <a:latin typeface="Arial" pitchFamily="34" charset="0"/>
              <a:cs typeface="Arial" pitchFamily="34" charset="0"/>
            </a:endParaRPr>
          </a:p>
          <a:p>
            <a:endParaRPr lang="es-ES" dirty="0">
              <a:latin typeface="Arial" pitchFamily="34" charset="0"/>
              <a:cs typeface="Arial" pitchFamily="34" charset="0"/>
            </a:endParaRPr>
          </a:p>
        </p:txBody>
      </p:sp>
      <p:pic>
        <p:nvPicPr>
          <p:cNvPr id="7" name="6 Marcador de contenido" descr="000564271.png"/>
          <p:cNvPicPr>
            <a:picLocks noGrp="1" noChangeAspect="1"/>
          </p:cNvPicPr>
          <p:nvPr>
            <p:ph sz="half" idx="2"/>
          </p:nvPr>
        </p:nvPicPr>
        <p:blipFill>
          <a:blip r:embed="rId2" cstate="print"/>
          <a:stretch>
            <a:fillRect/>
          </a:stretch>
        </p:blipFill>
        <p:spPr>
          <a:xfrm>
            <a:off x="5262735" y="1722438"/>
            <a:ext cx="2809529" cy="4525962"/>
          </a:xfr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400" b="1" dirty="0" smtClean="0">
                <a:solidFill>
                  <a:srgbClr val="FF0000"/>
                </a:solidFill>
              </a:rPr>
              <a:t>TIPOS DE TRANSFORMADOR</a:t>
            </a:r>
            <a:br>
              <a:rPr lang="es-ES" sz="4400" b="1" dirty="0" smtClean="0">
                <a:solidFill>
                  <a:srgbClr val="FF0000"/>
                </a:solidFill>
              </a:rPr>
            </a:br>
            <a:r>
              <a:rPr lang="es-ES" sz="3600" b="1" dirty="0" smtClean="0">
                <a:solidFill>
                  <a:srgbClr val="FF0000"/>
                </a:solidFill>
              </a:rPr>
              <a:t>según sus aplicaciones</a:t>
            </a:r>
            <a:endParaRPr lang="es-ES" dirty="0"/>
          </a:p>
        </p:txBody>
      </p:sp>
      <p:sp>
        <p:nvSpPr>
          <p:cNvPr id="3" name="2 Marcador de contenido"/>
          <p:cNvSpPr>
            <a:spLocks noGrp="1"/>
          </p:cNvSpPr>
          <p:nvPr>
            <p:ph sz="half" idx="1"/>
          </p:nvPr>
        </p:nvSpPr>
        <p:spPr/>
        <p:txBody>
          <a:bodyPr>
            <a:normAutofit fontScale="77500" lnSpcReduction="20000"/>
          </a:bodyPr>
          <a:lstStyle/>
          <a:p>
            <a:pPr lvl="0">
              <a:buNone/>
            </a:pPr>
            <a:r>
              <a:rPr lang="es-PE" sz="2900" b="1" dirty="0" smtClean="0">
                <a:latin typeface="Arial" pitchFamily="34" charset="0"/>
                <a:cs typeface="Arial" pitchFamily="34" charset="0"/>
              </a:rPr>
              <a:t>	TRANSFORMADOR DE AISLAMIENTO.</a:t>
            </a:r>
            <a:endParaRPr lang="es-ES" sz="2900" dirty="0" smtClean="0">
              <a:latin typeface="Arial" pitchFamily="34" charset="0"/>
              <a:cs typeface="Arial" pitchFamily="34" charset="0"/>
            </a:endParaRPr>
          </a:p>
          <a:p>
            <a:pPr algn="just">
              <a:buNone/>
            </a:pPr>
            <a:r>
              <a:rPr lang="es-PE" dirty="0" smtClean="0">
                <a:latin typeface="Arial" pitchFamily="34" charset="0"/>
                <a:cs typeface="Arial" pitchFamily="34" charset="0"/>
              </a:rPr>
              <a:t>	Proporciona aislamiento galvánico entre el primario y el secundario, de manera que consigue una alimentación o señal "flotante". Suele tener una relación 1:1. Se utiliza principalmente como medida de protección, en equipos que trabajan directamente con la tensión de red. También para acoplar señales procedentes de sensores lejanos, en equipos de electro medicina y allí donde se necesitan tensiones flotantes entre sí.</a:t>
            </a:r>
            <a:endParaRPr lang="es-ES" dirty="0" smtClean="0">
              <a:latin typeface="Arial" pitchFamily="34" charset="0"/>
              <a:cs typeface="Arial" pitchFamily="34" charset="0"/>
            </a:endParaRPr>
          </a:p>
          <a:p>
            <a:pPr algn="just">
              <a:buNone/>
            </a:pPr>
            <a:endParaRPr lang="es-ES" dirty="0" smtClean="0">
              <a:latin typeface="Arial" pitchFamily="34" charset="0"/>
              <a:cs typeface="Arial" pitchFamily="34" charset="0"/>
            </a:endParaRPr>
          </a:p>
          <a:p>
            <a:pPr>
              <a:buNone/>
            </a:pPr>
            <a:endParaRPr lang="es-ES" dirty="0">
              <a:latin typeface="Arial" pitchFamily="34" charset="0"/>
              <a:cs typeface="Arial" pitchFamily="34" charset="0"/>
            </a:endParaRPr>
          </a:p>
        </p:txBody>
      </p:sp>
      <p:pic>
        <p:nvPicPr>
          <p:cNvPr id="7" name="6 Marcador de contenido" descr="IMG397052.JPG"/>
          <p:cNvPicPr>
            <a:picLocks noGrp="1" noChangeAspect="1"/>
          </p:cNvPicPr>
          <p:nvPr>
            <p:ph sz="half" idx="2"/>
          </p:nvPr>
        </p:nvPicPr>
        <p:blipFill>
          <a:blip r:embed="rId2" cstate="print"/>
          <a:stretch>
            <a:fillRect/>
          </a:stretch>
        </p:blipFill>
        <p:spPr>
          <a:xfrm>
            <a:off x="5000625" y="2366169"/>
            <a:ext cx="3333750" cy="3238500"/>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400" b="1" dirty="0" smtClean="0">
                <a:solidFill>
                  <a:srgbClr val="FF0000"/>
                </a:solidFill>
              </a:rPr>
              <a:t>TIPOS DE TRANSFORMADOR</a:t>
            </a:r>
            <a:br>
              <a:rPr lang="es-ES" sz="4400" b="1" dirty="0" smtClean="0">
                <a:solidFill>
                  <a:srgbClr val="FF0000"/>
                </a:solidFill>
              </a:rPr>
            </a:br>
            <a:r>
              <a:rPr lang="es-ES" sz="3600" b="1" dirty="0" smtClean="0">
                <a:solidFill>
                  <a:srgbClr val="FF0000"/>
                </a:solidFill>
              </a:rPr>
              <a:t>según sus aplicaciones</a:t>
            </a:r>
            <a:endParaRPr lang="es-ES" dirty="0"/>
          </a:p>
        </p:txBody>
      </p:sp>
      <p:sp>
        <p:nvSpPr>
          <p:cNvPr id="3" name="2 Marcador de contenido"/>
          <p:cNvSpPr>
            <a:spLocks noGrp="1"/>
          </p:cNvSpPr>
          <p:nvPr>
            <p:ph sz="half" idx="1"/>
          </p:nvPr>
        </p:nvSpPr>
        <p:spPr/>
        <p:txBody>
          <a:bodyPr>
            <a:normAutofit fontScale="70000" lnSpcReduction="20000"/>
          </a:bodyPr>
          <a:lstStyle/>
          <a:p>
            <a:pPr lvl="0">
              <a:buNone/>
            </a:pPr>
            <a:r>
              <a:rPr lang="es-PE" sz="2900" b="1" dirty="0" smtClean="0">
                <a:latin typeface="Arial" pitchFamily="34" charset="0"/>
                <a:cs typeface="Arial" pitchFamily="34" charset="0"/>
              </a:rPr>
              <a:t>	TRANSFORMADOR DE ALIMENTACIÓN.</a:t>
            </a:r>
            <a:endParaRPr lang="es-ES" sz="2900" b="1" dirty="0" smtClean="0">
              <a:latin typeface="Arial" pitchFamily="34" charset="0"/>
              <a:cs typeface="Arial" pitchFamily="34" charset="0"/>
            </a:endParaRPr>
          </a:p>
          <a:p>
            <a:pPr algn="just">
              <a:buNone/>
            </a:pPr>
            <a:r>
              <a:rPr lang="es-PE" dirty="0" smtClean="0">
                <a:latin typeface="Arial" pitchFamily="34" charset="0"/>
                <a:cs typeface="Arial" pitchFamily="34" charset="0"/>
              </a:rPr>
              <a:t>	Pueden tener una o varias bobinas secundarias y proporcionan las tensiones necesarias para el funcionamiento del equipo. A veces incorporan fusibles que cortan su circuito primario cuando el transformador alcanza una temperatura excesiva, evitando que éste se queme, con la emisión de humos y gases que conlleva el riesgo de incendio. Estos fusibles no suelen ser reemplazables, de modo que hay que sustituir todo el transformador.</a:t>
            </a:r>
            <a:endParaRPr lang="es-ES" dirty="0" smtClean="0">
              <a:latin typeface="Arial" pitchFamily="34" charset="0"/>
              <a:cs typeface="Arial" pitchFamily="34" charset="0"/>
            </a:endParaRPr>
          </a:p>
          <a:p>
            <a:pPr>
              <a:buNone/>
            </a:pPr>
            <a:endParaRPr lang="es-ES" dirty="0">
              <a:latin typeface="Arial" pitchFamily="34" charset="0"/>
              <a:cs typeface="Arial" pitchFamily="34" charset="0"/>
            </a:endParaRPr>
          </a:p>
        </p:txBody>
      </p:sp>
      <p:pic>
        <p:nvPicPr>
          <p:cNvPr id="7" name="6 Marcador de contenido" descr="transformador-de-alimentacion-electrica-13647-2924035.jpg"/>
          <p:cNvPicPr>
            <a:picLocks noGrp="1" noChangeAspect="1"/>
          </p:cNvPicPr>
          <p:nvPr>
            <p:ph sz="half" idx="2"/>
          </p:nvPr>
        </p:nvPicPr>
        <p:blipFill>
          <a:blip r:embed="rId2" cstate="print"/>
          <a:stretch>
            <a:fillRect/>
          </a:stretch>
        </p:blipFill>
        <p:spPr>
          <a:xfrm>
            <a:off x="4648200" y="2120006"/>
            <a:ext cx="4038600" cy="3730826"/>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400" b="1" dirty="0" smtClean="0">
                <a:solidFill>
                  <a:srgbClr val="FF0000"/>
                </a:solidFill>
              </a:rPr>
              <a:t>TIPOS DE TRANSFORMADOR</a:t>
            </a:r>
            <a:br>
              <a:rPr lang="es-ES" sz="4400" b="1" dirty="0" smtClean="0">
                <a:solidFill>
                  <a:srgbClr val="FF0000"/>
                </a:solidFill>
              </a:rPr>
            </a:br>
            <a:r>
              <a:rPr lang="es-ES" sz="3600" b="1" dirty="0" smtClean="0">
                <a:solidFill>
                  <a:srgbClr val="FF0000"/>
                </a:solidFill>
              </a:rPr>
              <a:t>según sus aplicaciones</a:t>
            </a:r>
            <a:endParaRPr lang="es-ES" dirty="0"/>
          </a:p>
        </p:txBody>
      </p:sp>
      <p:sp>
        <p:nvSpPr>
          <p:cNvPr id="3" name="2 Marcador de contenido"/>
          <p:cNvSpPr>
            <a:spLocks noGrp="1"/>
          </p:cNvSpPr>
          <p:nvPr>
            <p:ph sz="half" idx="1"/>
          </p:nvPr>
        </p:nvSpPr>
        <p:spPr>
          <a:xfrm>
            <a:off x="457200" y="1722437"/>
            <a:ext cx="4186808" cy="4525963"/>
          </a:xfrm>
        </p:spPr>
        <p:txBody>
          <a:bodyPr/>
          <a:lstStyle/>
          <a:p>
            <a:pPr lvl="0">
              <a:buNone/>
            </a:pPr>
            <a:r>
              <a:rPr lang="es-PE" b="1" dirty="0" smtClean="0">
                <a:latin typeface="Arial" pitchFamily="34" charset="0"/>
                <a:cs typeface="Arial" pitchFamily="34" charset="0"/>
              </a:rPr>
              <a:t>	TRANSFORMADOR TRIFÁSICO.</a:t>
            </a:r>
            <a:endParaRPr lang="es-ES" dirty="0" smtClean="0">
              <a:latin typeface="Arial" pitchFamily="34" charset="0"/>
              <a:cs typeface="Arial" pitchFamily="34" charset="0"/>
            </a:endParaRPr>
          </a:p>
          <a:p>
            <a:pPr algn="just">
              <a:buNone/>
            </a:pPr>
            <a:r>
              <a:rPr lang="es-PE" dirty="0" smtClean="0">
                <a:latin typeface="Arial" pitchFamily="34" charset="0"/>
                <a:cs typeface="Arial" pitchFamily="34" charset="0"/>
              </a:rPr>
              <a:t>	Tienen tres bobinados en su primario y tres en su secundario. Pueden adoptar forma de estrella (Y) (con hilo de neutro o no) o de triángulo (Δ).</a:t>
            </a:r>
            <a:endParaRPr lang="es-ES" dirty="0" smtClean="0">
              <a:latin typeface="Arial" pitchFamily="34" charset="0"/>
              <a:cs typeface="Arial" pitchFamily="34" charset="0"/>
            </a:endParaRPr>
          </a:p>
          <a:p>
            <a:pPr>
              <a:buNone/>
            </a:pPr>
            <a:endParaRPr lang="es-ES" dirty="0">
              <a:latin typeface="Arial" pitchFamily="34" charset="0"/>
              <a:cs typeface="Arial" pitchFamily="34" charset="0"/>
            </a:endParaRPr>
          </a:p>
        </p:txBody>
      </p:sp>
      <p:pic>
        <p:nvPicPr>
          <p:cNvPr id="5" name="4 Marcador de contenido" descr="images.jpg"/>
          <p:cNvPicPr>
            <a:picLocks noGrp="1" noChangeAspect="1"/>
          </p:cNvPicPr>
          <p:nvPr>
            <p:ph sz="half" idx="2"/>
          </p:nvPr>
        </p:nvPicPr>
        <p:blipFill>
          <a:blip r:embed="rId2" cstate="print"/>
          <a:stretch>
            <a:fillRect/>
          </a:stretch>
        </p:blipFill>
        <p:spPr>
          <a:xfrm>
            <a:off x="5292080" y="2132856"/>
            <a:ext cx="3024336" cy="3380979"/>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400" b="1" dirty="0" smtClean="0">
                <a:solidFill>
                  <a:srgbClr val="FF0000"/>
                </a:solidFill>
              </a:rPr>
              <a:t>TIPOS DE TRANSFORMADOR</a:t>
            </a:r>
            <a:br>
              <a:rPr lang="es-ES" sz="4400" b="1" dirty="0" smtClean="0">
                <a:solidFill>
                  <a:srgbClr val="FF0000"/>
                </a:solidFill>
              </a:rPr>
            </a:br>
            <a:r>
              <a:rPr lang="es-ES" sz="3600" b="1" dirty="0" smtClean="0">
                <a:solidFill>
                  <a:srgbClr val="FF0000"/>
                </a:solidFill>
              </a:rPr>
              <a:t>según sus aplicaciones</a:t>
            </a:r>
            <a:endParaRPr lang="es-ES" dirty="0"/>
          </a:p>
        </p:txBody>
      </p:sp>
      <p:sp>
        <p:nvSpPr>
          <p:cNvPr id="3" name="2 Marcador de contenido"/>
          <p:cNvSpPr>
            <a:spLocks noGrp="1"/>
          </p:cNvSpPr>
          <p:nvPr>
            <p:ph sz="half" idx="1"/>
          </p:nvPr>
        </p:nvSpPr>
        <p:spPr/>
        <p:txBody>
          <a:bodyPr>
            <a:normAutofit lnSpcReduction="10000"/>
          </a:bodyPr>
          <a:lstStyle/>
          <a:p>
            <a:pPr lvl="0"/>
            <a:r>
              <a:rPr lang="es-PE" b="1" dirty="0" smtClean="0">
                <a:latin typeface="Arial" pitchFamily="34" charset="0"/>
                <a:cs typeface="Arial" pitchFamily="34" charset="0"/>
              </a:rPr>
              <a:t>TRANSFORMADOR DE PULSOS.</a:t>
            </a:r>
            <a:endParaRPr lang="es-ES" dirty="0" smtClean="0">
              <a:latin typeface="Arial" pitchFamily="34" charset="0"/>
              <a:cs typeface="Arial" pitchFamily="34" charset="0"/>
            </a:endParaRPr>
          </a:p>
          <a:p>
            <a:pPr algn="just"/>
            <a:r>
              <a:rPr lang="es-PE" dirty="0" smtClean="0">
                <a:latin typeface="Arial" pitchFamily="34" charset="0"/>
                <a:cs typeface="Arial" pitchFamily="34" charset="0"/>
              </a:rPr>
              <a:t>Es un tipo especial de transformador con respuesta muy rápida (baja autoinducción) destinado a funcionar en régimen de pulsos. Y además una muy versátil utilidad en cuanto al control de tensión 220.</a:t>
            </a:r>
            <a:endParaRPr lang="es-ES" dirty="0">
              <a:latin typeface="Arial" pitchFamily="34" charset="0"/>
              <a:cs typeface="Arial" pitchFamily="34" charset="0"/>
            </a:endParaRPr>
          </a:p>
        </p:txBody>
      </p:sp>
      <p:pic>
        <p:nvPicPr>
          <p:cNvPr id="5" name="4 Marcador de contenido" descr="pulsos.jpg"/>
          <p:cNvPicPr>
            <a:picLocks noGrp="1" noChangeAspect="1"/>
          </p:cNvPicPr>
          <p:nvPr>
            <p:ph sz="half" idx="2"/>
          </p:nvPr>
        </p:nvPicPr>
        <p:blipFill>
          <a:blip r:embed="rId2" cstate="print"/>
          <a:stretch>
            <a:fillRect/>
          </a:stretch>
        </p:blipFill>
        <p:spPr>
          <a:xfrm>
            <a:off x="5076056" y="1844824"/>
            <a:ext cx="3322749" cy="2189408"/>
          </a:xfrm>
        </p:spPr>
      </p:pic>
      <p:sp>
        <p:nvSpPr>
          <p:cNvPr id="15362" name="AutoShape 2" descr="data:image/jpeg;base64,/9j/4AAQSkZJRgABAQAAAQABAAD/2wCEAAkGBhASEBUUEhQVFRQVFRUWEBgUFRAUFBUSGBQVFhcUGBIYGykeFxkjGRIVHy8gIycpLCwsFR4xNTAqNSYrLCkBCQoKDgwOGg8PGCocHCQuKSkpLCkqLCkpKSwpKSwpKSkpKSopLCwpLCkpLCksKSkpLCkpKSkpKSksKSwpKSksLP/AABEIAOEA4QMBIgACEQEDEQH/xAAcAAEAAQUBAQAAAAAAAAAAAAAABwECBAUGAwj/xABAEAACAgEBBQQHBgUDAgcAAAAAAQIDEQQFBhIhMQdBUXETImGBkaGxFCMyQnLBQ1JistFzkvAzgiREU2Oio/H/xAAaAQEAAwEBAQAAAAAAAAAAAAAAAQIDBAUG/8QAKBEBAAEDBAIBAwUBAAAAAAAAAAECAxEEEiFBBTETMlGBQlJhcaEj/9oADAMBAAIRAxEAPwCcQAAAAAAAAAAAAAAAAAAAAAAAAAAAAAAAAAAAAAAAAAAAAAAAAAAAAAAAAAAAAAAAAAAAAAAAAAAAAAAAAAAAAAAAAAAADAA0G8u++i0HD9ptUHP8EUnKTS5N4Xcs9TH0HaNs65ZrvyvHgtx8VEieB04NTVvRo5dL61+qSj/dgzaNo1T/AAWQl+mcH9GMjJBTIJFQUyMgVBbkqmBUAAAAAAAAAAAAAAAAAAAAAAAAoVPDUXqCzLov+YImcciJ+1PcyzaG1dNGPq1xpcr5vpGHpEsJ98nnGDqdn7Pq09MKqYqMIJJYWG8d78WZup1blJt9/wAkY/pP+YPD1Wom7OKfUNqacLbK4vrFP3I8Xsyl9a4/7UjJdiLk0cm6qFsQw47IpX4YuP6JWR+jK/ZJJ+rqNRHwxa2vhJMy2WSgi8XrkeqpNsfZ5VvVLprbcdynCiXzUE/meq2lr10uol+qiafxjb+wUSy6eFhr3mkau7HaNkOd3h7Wtbs+xR1GkrnCWOCyqyai34YlF8/YdV2f7+1bVpnZCDrdc+CcW0+qymmu7r8Dit/dIrNHdGSz6nFBvuceeU/Ej7s8301WgqnKnhlGdsfSQkuUsR7pdYvDZ6+kvTeozPuGVVO2X1EgY+h1SsrhNdJxjJe9ZwZB1KgAAAAAAAAAAAAAAAAAAFGVPOyaSbbwkm3nuS6sDjd5e1nZ2h1Doudjsik5KuCkllZ5tyXM4vbfblXKf3Gn9JBZ5zshCXnwrJHPaLqo3bV1VleZVyn6skuTSS5p+By8k/Aiq1FyMVeiKsek26bti0zX3mmvg+/hUbF8cozdP2sbKl1snW/665ftkgTia9h6LWzX5n7+a+DOSrx1qfWY/K/yS+iqN+Nlz/Dqql+p8P1NpRrqLF93bXP9M4v6HzCta/6X5xj/AIC1P9MPcsP5MxnxkdVyt8n8PqWMG+mGHXLwPmejb90PwTsh+m22PyybGnf3Wx/i2vznxfVGU+OudVwnfD6FnZjqjGts8ejXLJEWze2PU1rFsFcvb6rX/cup3Wxt54azRqyMXDPEnFvPDKL6J+ByXdLctc1el6ZiXnvjevsV+OsIP5oh/d7aMIQlCUZScpRceHD54w856LmS1tycHprvSNKMq2nnln1crHt5EN7M08224ReHyT8F4Hp+O+mWVyeX0VsbtW2bCiuGbY8EIpt18uSw+afidvs3aNd9ULapcUJrig+ayn7GfPu5m7Xp5rj/AOjTjj/rn1Vf+Se9gpKiCSSSykl0Sz0OublPybI99qYnGWyABogAAAAAAAAAAAAAACjAo2RV2j78xsctNVYoUx5am3OOJ/8ApRa6rx8eh03aNtLVw06r0sW525U5KSUoV9/Dn8z6Z7iBt5dkaiFK4qbElNflbWOfgysV0TOMnLV7b2s3e3VjgwlHhfguvmYT2hLxfvRjSwuqa8445lrmn34Nt6s0sl6xeEPfFFvpod8Y+7K/dnhn2/Mp8PekTug2snhqfc/c8/sWvT1vvkvdF/ueMo+Xu5B+/wBzGYNsvV6OPdL4posehfdKPs5luX4v5FVZjvXvTHEnKyyqceb6e4kvsu1GdJZH+Wxv2LMU/wBiPtJpvSS4W1jqb7ZG2eCu+qrK45QzLuwotNnLqbfyW8QvROJbHefar1FzrSbrrwnjpKXe34ot3f2VK+1QrWJSzjK5QgvxWPwSXzPOmhYjGPrZwopfilJ9y9pJm7OxVpa8PDunj00l+Vd1cfYu/wBpz3b1Olt4j30vRRNyW22Xoa6YRqrWIwXLxcvzTftbz8Tr9339yvOX1OUq5HU7uZ9As/zS+pxaGuark5a3o44bYAHtOYAAAAAAAAAAAAACjKlJAc1vrD7uL9rRxLm/HzO73yj9wn4S+qOEaPn9bGL0um39LxsphL8UIvzjF/sYdu7+jn109T/7EjY4GDCK6o9S0xDQ3bkbPl/AUf0ymvlkwrezjQvp6WPlLP1Oq4fEOJpGoux+qVZppnpxF3ZfT+S6yP6opmDb2X2fl1EH+qMkSIWSRrGrvR2rspRlb2ca1fhdUvKTX1Rh27lbQj/Ab/TKEv3JXZVL2mlOvudxEnxUobs3f1kXh0XJ9F6svqjYV7NthFQjXYvH1J8Tl7ORKylJd7Paq+WVzfxfU0jyNX7YUm1H3ancndR6aCuuX38+dcXl+hi+/n+d/I66mODxqT7y/Wa2qiqd1suGFazJ/SK9rfJHl3Lld65unmenXERTTiGLvDt6GkrTeHZZmNEfF982v5Ubnsm2rbfoPvZcUoWTjl9eHqs/EgbUbzW63XSus701VHuhWukV4f5Jp7FZ50t68Ll84RZ72l08WaefbkuVboykZFSiKnYxAAAAAAAAAAAAAAAAaveDRTtolCCTllNZ5EWR2/o3Jw9PUpxbUk5KLUlya5kyyR8f71Q9Hr9VBdI32JdP5mcl3SU3qszMwvFe1MkdVU+k4PwxOD/c9VHP/wC5+hBENpWR6S6dMxg8L4GRVvLqI9J/Jx/tMKvGx1V/i3yymyUX4FvARFTvzq1/El/vb/uybKjtJ1CXrNv3VSXw4UYz4+51MJ+SEl4KNHA19p8u+CfnFr6SMyntOr/NXH3Tcf7omc6G9HWfymK4djwlHE5uvtE0j6wmvKVUvkpZM6je7ST/ADTj+qE/2Mp012P0ytvj7tukXVLmvM1sd49E3j7RUn4SfC/gzOp1dUsONtcl4qcP8mc26490ynLe6aGf3z4Y8SIu0ffH7Zb6GqT+z1N81/FsSxx4/lXd8Tou0HfJR03oNNNOU3w3zg8qMH+SMumXjm0RXLphHp+P0mP+lcf0zu3ONsMzY3K6PtTXyZPXYhZ91qV/7kH/APXj9iAtlyxbD4fInPsPs9bVL/Sf9yPUqjllH0pXRUokVKoAAAAAAAAAAAAAAAAUZ8l7/wDqbX1qS/8AMWfBvP7n1oz5Y7WdJw7a1ftlGX+6EWWp9kuPunzPNyPTgLXWXwhZxrw+gTRXgKcJGBWXhnyKKb8SsprHQtwJgXcf/MBSfgizhKgXub7/AKv9ysGsrl3rJ5pHq5J45Jc1jBCXTPZ1t9KroqnbZ6suGqLnLhj1fCl05o1Gt2TqaV99RbX3Zsrsh7uaJE7Gb8bUpX81Fq+S/wAErdp1Keh6LlZX1XTn1IpmYTVy+YtD/wBWC/qR9AdjOybIwv1EuULXGFXXMlDOZ+WZY9xqdR2KrVauGrVsa6Jqqc6lGXHnhXGlLOFlpv3kuaTTQrhGEEoxikopdEkKqsqw9wAVSAAAAAAAAAAAAAAAAHzb2x6Rvbliyo+khRzfRLh4cvywfSJAHbjsq6W1q3CEpelohGHCm8yU5JrzWU/eWp9iO9b9lTSgrvVeJ2cUJKXtVfCuH4m93S3MjrpWRi7MRqtsUkknHhXqKS582+XxN3t/sa1dOHFwVUox4nxN8FnDmUcdcZ6Eu9n+59ei2fGuOJTtgpXTSxxOS5Yz0STwTnjhMvmi/ZMIxXFfWrMZdeJ8n4Ozpk9NnbtXX2RqqcJSnJQrxNOMpeCfuNpvF2fbQ0birqXJWyai4evz4uS4l0b6kn9ie4U6YLV6mLjN5WmhJc4xb52NeL6L2eYz3lEoIvq4JOMliUW1JeDTw+fmmVr00pfhWfI2u9Wz5VavUxnCUeG63DcWus21z7+p1HY9ui9dqG5LOnplGdz7pSx6tfvay/YWyhHvCvH6D0R3XaPrXVtDUaSMK1RXYuCCrrXDBwhPEZJZWW/mavY+xJT1z01UcynKMa1LDcU2m234pPn5ERUmY4y5jgKcOCQ+0jd7RbP1T08KHNyrhOFjtmpKUm08R6Yys8zitfoVW44fEpwjOLxjrnKa9jTQzmSY7d12TyxtXTPx44//ABl/gmvtHi/sEsd06/70Ql2ZSS1+ifja18YzR9Dba2TDU0TpnlKa6rqmujXkys8Se1m7ks6Sn/Tj9DZmLs3RKmmFabahFRTfV47zKKgAAAAAAAAAAAAAAAAAAB5zqTabS5dMpcvLwPQAc1v3B/ZOSzicX8pG12JLOmqz19HHPuWDH3qj/wCEsf8AKk+XgnzL92ZZ0lT8Y9/mx0PDe5paZ/qie+7bzpKf0JfDkeW9sc6Wfsw/mXbqN/ZK8+D6ebHQ2N+jrmvXhGX6oxf1RZpdBVUmq64VpvLUIxim/FpIyijA47e7s60GqctROvhvj6/pIcpScFlKS6SXqpczS9lu5dFN2o1SlKdkpOC4sck+Gcn5ttL3Eg7Sf3Nn+nP+1nP7gP7u1Zz68X5ZhHl8iTLS9pXZXHaU1qI2yhdXVwQjiLhJKUpc+9N8WPAiPencu+uiWrbgqq5V1RrXE5RraaTzjHVPPtkfTty5Pyf0OK3S0FN9eortjGyE3iyMvWi8SfL5CJOsI67F91p6m2GplmNOnm3F987cco+SUstk+IxdmbLp09UaqIRrrj+GMVhLLyzMEzkAAQAAAAAAAAAAAAAAAAAAAAAC1xCiXADH1uihbXKFizGSw0U0GhjVXGuHKMElHPN4Xi+9mSAAAA8NXTxVyj04oyjnzTX7mi3M2VbRCxWxxJzS8VJRWONexnSFEgKSRy25dXDPULhxw2NPljnlvPzOqaLVWl7+vtAuRUAAAAAAAAAAAAAAAAAAAAAAAAAAAAAAAAAAAAAAAAAAAAAAAAAAAAAAAAAAAAAAAAAAAAAAAAAAAAAAAAAAAAAAAAAAAAAAAAAAAAAAAAAAAAAAAAAAAAAAAAAAAAAAAAAAAAAAA//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5364" name="AutoShape 4" descr="data:image/jpeg;base64,/9j/4AAQSkZJRgABAQAAAQABAAD/2wCEAAkGBhASEBUUEhQVFRQVFRUWEBgUFRAUFBUSGBQVFhcUGBIYGykeFxkjGRIVHy8gIycpLCwsFR4xNTAqNSYrLCkBCQoKDgwOGg8PGCocHCQuKSkpLCkqLCkpKSwpKSwpKSkpKSopLCwpLCkpLCksKSkpLCkpKSkpKSksKSwpKSksLP/AABEIAOEA4QMBIgACEQEDEQH/xAAcAAEAAQUBAQAAAAAAAAAAAAAABwECBAUGAwj/xABAEAACAgEBBQQHBgUDAgcAAAAAAQIDEQQFBhIhMQdBUXETImGBkaGxFCMyQnLBQ1JistFzkvAzgiREU2Oio/H/xAAaAQEAAwEBAQAAAAAAAAAAAAAAAQIDBAUG/8QAKBEBAAEDBAIBAwUBAAAAAAAAAAECAxEEEiFBBTETMlGBQlJhcaEj/9oADAMBAAIRAxEAPwCcQAAAAAAAAAAAAAAAAAAAAAAAAAAAAAAAAAAAAAAAAAAAAAAAAAAAAAAAAAAAAAAAAAAAAAAAAAAAAAAAAAAAAAAAAAAADAA0G8u++i0HD9ptUHP8EUnKTS5N4Xcs9TH0HaNs65ZrvyvHgtx8VEieB04NTVvRo5dL61+qSj/dgzaNo1T/AAWQl+mcH9GMjJBTIJFQUyMgVBbkqmBUAAAAAAAAAAAAAAAAAAAAAAAAoVPDUXqCzLov+YImcciJ+1PcyzaG1dNGPq1xpcr5vpGHpEsJ98nnGDqdn7Pq09MKqYqMIJJYWG8d78WZup1blJt9/wAkY/pP+YPD1Wom7OKfUNqacLbK4vrFP3I8Xsyl9a4/7UjJdiLk0cm6qFsQw47IpX4YuP6JWR+jK/ZJJ+rqNRHwxa2vhJMy2WSgi8XrkeqpNsfZ5VvVLprbcdynCiXzUE/meq2lr10uol+qiafxjb+wUSy6eFhr3mkau7HaNkOd3h7Wtbs+xR1GkrnCWOCyqyai34YlF8/YdV2f7+1bVpnZCDrdc+CcW0+qymmu7r8Dit/dIrNHdGSz6nFBvuceeU/Ej7s8301WgqnKnhlGdsfSQkuUsR7pdYvDZ6+kvTeozPuGVVO2X1EgY+h1SsrhNdJxjJe9ZwZB1KgAAAAAAAAAAAAAAAAAAFGVPOyaSbbwkm3nuS6sDjd5e1nZ2h1Doudjsik5KuCkllZ5tyXM4vbfblXKf3Gn9JBZ5zshCXnwrJHPaLqo3bV1VleZVyn6skuTSS5p+By8k/Aiq1FyMVeiKsek26bti0zX3mmvg+/hUbF8cozdP2sbKl1snW/665ftkgTia9h6LWzX5n7+a+DOSrx1qfWY/K/yS+iqN+Nlz/Dqql+p8P1NpRrqLF93bXP9M4v6HzCta/6X5xj/AIC1P9MPcsP5MxnxkdVyt8n8PqWMG+mGHXLwPmejb90PwTsh+m22PyybGnf3Wx/i2vznxfVGU+OudVwnfD6FnZjqjGts8ejXLJEWze2PU1rFsFcvb6rX/cup3Wxt54azRqyMXDPEnFvPDKL6J+ByXdLctc1el6ZiXnvjevsV+OsIP5oh/d7aMIQlCUZScpRceHD54w856LmS1tycHprvSNKMq2nnln1crHt5EN7M08224ReHyT8F4Hp+O+mWVyeX0VsbtW2bCiuGbY8EIpt18uSw+afidvs3aNd9ULapcUJrig+ayn7GfPu5m7Xp5rj/AOjTjj/rn1Vf+Se9gpKiCSSSykl0Sz0OublPybI99qYnGWyABogAAAAAAAAAAAAAACjAo2RV2j78xsctNVYoUx5am3OOJ/8ApRa6rx8eh03aNtLVw06r0sW525U5KSUoV9/Dn8z6Z7iBt5dkaiFK4qbElNflbWOfgysV0TOMnLV7b2s3e3VjgwlHhfguvmYT2hLxfvRjSwuqa8445lrmn34Nt6s0sl6xeEPfFFvpod8Y+7K/dnhn2/Mp8PekTug2snhqfc/c8/sWvT1vvkvdF/ueMo+Xu5B+/wBzGYNsvV6OPdL4posehfdKPs5luX4v5FVZjvXvTHEnKyyqceb6e4kvsu1GdJZH+Wxv2LMU/wBiPtJpvSS4W1jqb7ZG2eCu+qrK45QzLuwotNnLqbfyW8QvROJbHefar1FzrSbrrwnjpKXe34ot3f2VK+1QrWJSzjK5QgvxWPwSXzPOmhYjGPrZwopfilJ9y9pJm7OxVpa8PDunj00l+Vd1cfYu/wBpz3b1Olt4j30vRRNyW22Xoa6YRqrWIwXLxcvzTftbz8Tr9339yvOX1OUq5HU7uZ9As/zS+pxaGuark5a3o44bYAHtOYAAAAAAAAAAAAACjKlJAc1vrD7uL9rRxLm/HzO73yj9wn4S+qOEaPn9bGL0um39LxsphL8UIvzjF/sYdu7+jn109T/7EjY4GDCK6o9S0xDQ3bkbPl/AUf0ymvlkwrezjQvp6WPlLP1Oq4fEOJpGoux+qVZppnpxF3ZfT+S6yP6opmDb2X2fl1EH+qMkSIWSRrGrvR2rspRlb2ca1fhdUvKTX1Rh27lbQj/Ab/TKEv3JXZVL2mlOvudxEnxUobs3f1kXh0XJ9F6svqjYV7NthFQjXYvH1J8Tl7ORKylJd7Paq+WVzfxfU0jyNX7YUm1H3ancndR6aCuuX38+dcXl+hi+/n+d/I66mODxqT7y/Wa2qiqd1suGFazJ/SK9rfJHl3Lld65unmenXERTTiGLvDt6GkrTeHZZmNEfF982v5Ubnsm2rbfoPvZcUoWTjl9eHqs/EgbUbzW63XSus701VHuhWukV4f5Jp7FZ50t68Ll84RZ72l08WaefbkuVboykZFSiKnYxAAAAAAAAAAAAAAAAaveDRTtolCCTllNZ5EWR2/o3Jw9PUpxbUk5KLUlya5kyyR8f71Q9Hr9VBdI32JdP5mcl3SU3qszMwvFe1MkdVU+k4PwxOD/c9VHP/wC5+hBENpWR6S6dMxg8L4GRVvLqI9J/Jx/tMKvGx1V/i3yymyUX4FvARFTvzq1/El/vb/uybKjtJ1CXrNv3VSXw4UYz4+51MJ+SEl4KNHA19p8u+CfnFr6SMyntOr/NXH3Tcf7omc6G9HWfymK4djwlHE5uvtE0j6wmvKVUvkpZM6je7ST/ADTj+qE/2Mp012P0ytvj7tukXVLmvM1sd49E3j7RUn4SfC/gzOp1dUsONtcl4qcP8mc26490ynLe6aGf3z4Y8SIu0ffH7Zb6GqT+z1N81/FsSxx4/lXd8Tou0HfJR03oNNNOU3w3zg8qMH+SMumXjm0RXLphHp+P0mP+lcf0zu3ONsMzY3K6PtTXyZPXYhZ91qV/7kH/APXj9iAtlyxbD4fInPsPs9bVL/Sf9yPUqjllH0pXRUokVKoAAAAAAAAAAAAAAAAUZ8l7/wDqbX1qS/8AMWfBvP7n1oz5Y7WdJw7a1ftlGX+6EWWp9kuPunzPNyPTgLXWXwhZxrw+gTRXgKcJGBWXhnyKKb8SsprHQtwJgXcf/MBSfgizhKgXub7/AKv9ysGsrl3rJ5pHq5J45Jc1jBCXTPZ1t9KroqnbZ6suGqLnLhj1fCl05o1Gt2TqaV99RbX3Zsrsh7uaJE7Gb8bUpX81Fq+S/wAErdp1Keh6LlZX1XTn1IpmYTVy+YtD/wBWC/qR9AdjOybIwv1EuULXGFXXMlDOZ+WZY9xqdR2KrVauGrVsa6Jqqc6lGXHnhXGlLOFlpv3kuaTTQrhGEEoxikopdEkKqsqw9wAVSAAAAAAAAAAAAAAAAHzb2x6Rvbliyo+khRzfRLh4cvywfSJAHbjsq6W1q3CEpelohGHCm8yU5JrzWU/eWp9iO9b9lTSgrvVeJ2cUJKXtVfCuH4m93S3MjrpWRi7MRqtsUkknHhXqKS582+XxN3t/sa1dOHFwVUox4nxN8FnDmUcdcZ6Eu9n+59ei2fGuOJTtgpXTSxxOS5Yz0STwTnjhMvmi/ZMIxXFfWrMZdeJ8n4Ozpk9NnbtXX2RqqcJSnJQrxNOMpeCfuNpvF2fbQ0birqXJWyai4evz4uS4l0b6kn9ie4U6YLV6mLjN5WmhJc4xb52NeL6L2eYz3lEoIvq4JOMliUW1JeDTw+fmmVr00pfhWfI2u9Wz5VavUxnCUeG63DcWus21z7+p1HY9ui9dqG5LOnplGdz7pSx6tfvay/YWyhHvCvH6D0R3XaPrXVtDUaSMK1RXYuCCrrXDBwhPEZJZWW/mavY+xJT1z01UcynKMa1LDcU2m234pPn5ERUmY4y5jgKcOCQ+0jd7RbP1T08KHNyrhOFjtmpKUm08R6Yys8zitfoVW44fEpwjOLxjrnKa9jTQzmSY7d12TyxtXTPx44//ABl/gmvtHi/sEsd06/70Ql2ZSS1+ifja18YzR9Dba2TDU0TpnlKa6rqmujXkys8Se1m7ks6Sn/Tj9DZmLs3RKmmFabahFRTfV47zKKgAAAAAAAAAAAAAAAAAAB5zqTabS5dMpcvLwPQAc1v3B/ZOSzicX8pG12JLOmqz19HHPuWDH3qj/wCEsf8AKk+XgnzL92ZZ0lT8Y9/mx0PDe5paZ/qie+7bzpKf0JfDkeW9sc6Wfsw/mXbqN/ZK8+D6ebHQ2N+jrmvXhGX6oxf1RZpdBVUmq64VpvLUIxim/FpIyijA47e7s60GqctROvhvj6/pIcpScFlKS6SXqpczS9lu5dFN2o1SlKdkpOC4sck+Gcn5ttL3Eg7Sf3Nn+nP+1nP7gP7u1Zz68X5ZhHl8iTLS9pXZXHaU1qI2yhdXVwQjiLhJKUpc+9N8WPAiPencu+uiWrbgqq5V1RrXE5RraaTzjHVPPtkfTty5Pyf0OK3S0FN9eortjGyE3iyMvWi8SfL5CJOsI67F91p6m2GplmNOnm3F987cco+SUstk+IxdmbLp09UaqIRrrj+GMVhLLyzMEzkAAQAAAAAAAAAAAAAAAAAAAAAC1xCiXADH1uihbXKFizGSw0U0GhjVXGuHKMElHPN4Xi+9mSAAAA8NXTxVyj04oyjnzTX7mi3M2VbRCxWxxJzS8VJRWONexnSFEgKSRy25dXDPULhxw2NPljnlvPzOqaLVWl7+vtAuRUAAAAAAAAAAAAAAAAAAAAAAAAAAAAAAAAAAAAAAAAAAAAAAAAAAAAAAAAAAAAAAAAAAAAAAAAAAAAAAAAAAAAAAAAAAAAAAAAAAAAAAAAAAAAAAAAAAAAAAAAAAAAAAAAAAAAAAA//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5366" name="AutoShape 6" descr="data:image/jpeg;base64,/9j/4AAQSkZJRgABAQAAAQABAAD/2wCEAAkGBhASEBUUEhQVFRQVFRUWEBgUFRAUFBUSGBQVFhcUGBIYGykeFxkjGRIVHy8gIycpLCwsFR4xNTAqNSYrLCkBCQoKDgwOGg8PGCocHCQuKSkpLCkqLCkpKSwpKSwpKSkpKSopLCwpLCkpLCksKSkpLCkpKSkpKSksKSwpKSksLP/AABEIAOEA4QMBIgACEQEDEQH/xAAcAAEAAQUBAQAAAAAAAAAAAAAABwECBAUGAwj/xABAEAACAgEBBQQHBgUDAgcAAAAAAQIDEQQFBhIhMQdBUXETImGBkaGxFCMyQnLBQ1JistFzkvAzgiREU2Oio/H/xAAaAQEAAwEBAQAAAAAAAAAAAAAAAQIDBAUG/8QAKBEBAAEDBAIBAwUBAAAAAAAAAAECAxEEEiFBBTETMlGBQlJhcaEj/9oADAMBAAIRAxEAPwCcQAAAAAAAAAAAAAAAAAAAAAAAAAAAAAAAAAAAAAAAAAAAAAAAAAAAAAAAAAAAAAAAAAAAAAAAAAAAAAAAAAAAAAAAAAAADAA0G8u++i0HD9ptUHP8EUnKTS5N4Xcs9TH0HaNs65ZrvyvHgtx8VEieB04NTVvRo5dL61+qSj/dgzaNo1T/AAWQl+mcH9GMjJBTIJFQUyMgVBbkqmBUAAAAAAAAAAAAAAAAAAAAAAAAoVPDUXqCzLov+YImcciJ+1PcyzaG1dNGPq1xpcr5vpGHpEsJ98nnGDqdn7Pq09MKqYqMIJJYWG8d78WZup1blJt9/wAkY/pP+YPD1Wom7OKfUNqacLbK4vrFP3I8Xsyl9a4/7UjJdiLk0cm6qFsQw47IpX4YuP6JWR+jK/ZJJ+rqNRHwxa2vhJMy2WSgi8XrkeqpNsfZ5VvVLprbcdynCiXzUE/meq2lr10uol+qiafxjb+wUSy6eFhr3mkau7HaNkOd3h7Wtbs+xR1GkrnCWOCyqyai34YlF8/YdV2f7+1bVpnZCDrdc+CcW0+qymmu7r8Dit/dIrNHdGSz6nFBvuceeU/Ej7s8301WgqnKnhlGdsfSQkuUsR7pdYvDZ6+kvTeozPuGVVO2X1EgY+h1SsrhNdJxjJe9ZwZB1KgAAAAAAAAAAAAAAAAAAFGVPOyaSbbwkm3nuS6sDjd5e1nZ2h1Doudjsik5KuCkllZ5tyXM4vbfblXKf3Gn9JBZ5zshCXnwrJHPaLqo3bV1VleZVyn6skuTSS5p+By8k/Aiq1FyMVeiKsek26bti0zX3mmvg+/hUbF8cozdP2sbKl1snW/665ftkgTia9h6LWzX5n7+a+DOSrx1qfWY/K/yS+iqN+Nlz/Dqql+p8P1NpRrqLF93bXP9M4v6HzCta/6X5xj/AIC1P9MPcsP5MxnxkdVyt8n8PqWMG+mGHXLwPmejb90PwTsh+m22PyybGnf3Wx/i2vznxfVGU+OudVwnfD6FnZjqjGts8ejXLJEWze2PU1rFsFcvb6rX/cup3Wxt54azRqyMXDPEnFvPDKL6J+ByXdLctc1el6ZiXnvjevsV+OsIP5oh/d7aMIQlCUZScpRceHD54w856LmS1tycHprvSNKMq2nnln1crHt5EN7M08224ReHyT8F4Hp+O+mWVyeX0VsbtW2bCiuGbY8EIpt18uSw+afidvs3aNd9ULapcUJrig+ayn7GfPu5m7Xp5rj/AOjTjj/rn1Vf+Se9gpKiCSSSykl0Sz0OublPybI99qYnGWyABogAAAAAAAAAAAAAACjAo2RV2j78xsctNVYoUx5am3OOJ/8ApRa6rx8eh03aNtLVw06r0sW525U5KSUoV9/Dn8z6Z7iBt5dkaiFK4qbElNflbWOfgysV0TOMnLV7b2s3e3VjgwlHhfguvmYT2hLxfvRjSwuqa8445lrmn34Nt6s0sl6xeEPfFFvpod8Y+7K/dnhn2/Mp8PekTug2snhqfc/c8/sWvT1vvkvdF/ueMo+Xu5B+/wBzGYNsvV6OPdL4posehfdKPs5luX4v5FVZjvXvTHEnKyyqceb6e4kvsu1GdJZH+Wxv2LMU/wBiPtJpvSS4W1jqb7ZG2eCu+qrK45QzLuwotNnLqbfyW8QvROJbHefar1FzrSbrrwnjpKXe34ot3f2VK+1QrWJSzjK5QgvxWPwSXzPOmhYjGPrZwopfilJ9y9pJm7OxVpa8PDunj00l+Vd1cfYu/wBpz3b1Olt4j30vRRNyW22Xoa6YRqrWIwXLxcvzTftbz8Tr9339yvOX1OUq5HU7uZ9As/zS+pxaGuark5a3o44bYAHtOYAAAAAAAAAAAAACjKlJAc1vrD7uL9rRxLm/HzO73yj9wn4S+qOEaPn9bGL0um39LxsphL8UIvzjF/sYdu7+jn109T/7EjY4GDCK6o9S0xDQ3bkbPl/AUf0ymvlkwrezjQvp6WPlLP1Oq4fEOJpGoux+qVZppnpxF3ZfT+S6yP6opmDb2X2fl1EH+qMkSIWSRrGrvR2rspRlb2ca1fhdUvKTX1Rh27lbQj/Ab/TKEv3JXZVL2mlOvudxEnxUobs3f1kXh0XJ9F6svqjYV7NthFQjXYvH1J8Tl7ORKylJd7Paq+WVzfxfU0jyNX7YUm1H3ancndR6aCuuX38+dcXl+hi+/n+d/I66mODxqT7y/Wa2qiqd1suGFazJ/SK9rfJHl3Lld65unmenXERTTiGLvDt6GkrTeHZZmNEfF982v5Ubnsm2rbfoPvZcUoWTjl9eHqs/EgbUbzW63XSus701VHuhWukV4f5Jp7FZ50t68Ll84RZ72l08WaefbkuVboykZFSiKnYxAAAAAAAAAAAAAAAAaveDRTtolCCTllNZ5EWR2/o3Jw9PUpxbUk5KLUlya5kyyR8f71Q9Hr9VBdI32JdP5mcl3SU3qszMwvFe1MkdVU+k4PwxOD/c9VHP/wC5+hBENpWR6S6dMxg8L4GRVvLqI9J/Jx/tMKvGx1V/i3yymyUX4FvARFTvzq1/El/vb/uybKjtJ1CXrNv3VSXw4UYz4+51MJ+SEl4KNHA19p8u+CfnFr6SMyntOr/NXH3Tcf7omc6G9HWfymK4djwlHE5uvtE0j6wmvKVUvkpZM6je7ST/ADTj+qE/2Mp012P0ytvj7tukXVLmvM1sd49E3j7RUn4SfC/gzOp1dUsONtcl4qcP8mc26490ynLe6aGf3z4Y8SIu0ffH7Zb6GqT+z1N81/FsSxx4/lXd8Tou0HfJR03oNNNOU3w3zg8qMH+SMumXjm0RXLphHp+P0mP+lcf0zu3ONsMzY3K6PtTXyZPXYhZ91qV/7kH/APXj9iAtlyxbD4fInPsPs9bVL/Sf9yPUqjllH0pXRUokVKoAAAAAAAAAAAAAAAAUZ8l7/wDqbX1qS/8AMWfBvP7n1oz5Y7WdJw7a1ftlGX+6EWWp9kuPunzPNyPTgLXWXwhZxrw+gTRXgKcJGBWXhnyKKb8SsprHQtwJgXcf/MBSfgizhKgXub7/AKv9ysGsrl3rJ5pHq5J45Jc1jBCXTPZ1t9KroqnbZ6suGqLnLhj1fCl05o1Gt2TqaV99RbX3Zsrsh7uaJE7Gb8bUpX81Fq+S/wAErdp1Keh6LlZX1XTn1IpmYTVy+YtD/wBWC/qR9AdjOybIwv1EuULXGFXXMlDOZ+WZY9xqdR2KrVauGrVsa6Jqqc6lGXHnhXGlLOFlpv3kuaTTQrhGEEoxikopdEkKqsqw9wAVSAAAAAAAAAAAAAAAAHzb2x6Rvbliyo+khRzfRLh4cvywfSJAHbjsq6W1q3CEpelohGHCm8yU5JrzWU/eWp9iO9b9lTSgrvVeJ2cUJKXtVfCuH4m93S3MjrpWRi7MRqtsUkknHhXqKS582+XxN3t/sa1dOHFwVUox4nxN8FnDmUcdcZ6Eu9n+59ei2fGuOJTtgpXTSxxOS5Yz0STwTnjhMvmi/ZMIxXFfWrMZdeJ8n4Ozpk9NnbtXX2RqqcJSnJQrxNOMpeCfuNpvF2fbQ0birqXJWyai4evz4uS4l0b6kn9ie4U6YLV6mLjN5WmhJc4xb52NeL6L2eYz3lEoIvq4JOMliUW1JeDTw+fmmVr00pfhWfI2u9Wz5VavUxnCUeG63DcWus21z7+p1HY9ui9dqG5LOnplGdz7pSx6tfvay/YWyhHvCvH6D0R3XaPrXVtDUaSMK1RXYuCCrrXDBwhPEZJZWW/mavY+xJT1z01UcynKMa1LDcU2m234pPn5ERUmY4y5jgKcOCQ+0jd7RbP1T08KHNyrhOFjtmpKUm08R6Yys8zitfoVW44fEpwjOLxjrnKa9jTQzmSY7d12TyxtXTPx44//ABl/gmvtHi/sEsd06/70Ql2ZSS1+ifja18YzR9Dba2TDU0TpnlKa6rqmujXkys8Se1m7ks6Sn/Tj9DZmLs3RKmmFabahFRTfV47zKKgAAAAAAAAAAAAAAAAAAB5zqTabS5dMpcvLwPQAc1v3B/ZOSzicX8pG12JLOmqz19HHPuWDH3qj/wCEsf8AKk+XgnzL92ZZ0lT8Y9/mx0PDe5paZ/qie+7bzpKf0JfDkeW9sc6Wfsw/mXbqN/ZK8+D6ebHQ2N+jrmvXhGX6oxf1RZpdBVUmq64VpvLUIxim/FpIyijA47e7s60GqctROvhvj6/pIcpScFlKS6SXqpczS9lu5dFN2o1SlKdkpOC4sck+Gcn5ttL3Eg7Sf3Nn+nP+1nP7gP7u1Zz68X5ZhHl8iTLS9pXZXHaU1qI2yhdXVwQjiLhJKUpc+9N8WPAiPencu+uiWrbgqq5V1RrXE5RraaTzjHVPPtkfTty5Pyf0OK3S0FN9eortjGyE3iyMvWi8SfL5CJOsI67F91p6m2GplmNOnm3F987cco+SUstk+IxdmbLp09UaqIRrrj+GMVhLLyzMEzkAAQAAAAAAAAAAAAAAAAAAAAAC1xCiXADH1uihbXKFizGSw0U0GhjVXGuHKMElHPN4Xi+9mSAAAA8NXTxVyj04oyjnzTX7mi3M2VbRCxWxxJzS8VJRWONexnSFEgKSRy25dXDPULhxw2NPljnlvPzOqaLVWl7+vtAuRUAAAAAAAAAAAAAAAAAAAAAAAAAAAAAAAAAAAAAAAAAAAAAAAAAAAAAAAAAAAAAAAAAAAAAAAAAAAAAAAAAAAAAAAAAAAAAAAAAAAAAAAAAAAAAAAAAAAAAAAAAAAAAAAAAAAAAAA//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5368" name="AutoShape 8" descr="data:image/jpeg;base64,/9j/4AAQSkZJRgABAQAAAQABAAD/2wCEAAkGBhASEBUUEhQVFRQVFRUWEBgUFRAUFBUSGBQVFhcUGBIYGykeFxkjGRIVHy8gIycpLCwsFR4xNTAqNSYrLCkBCQoKDgwOGg8PGCocHCQuKSkpLCkqLCkpKSwpKSwpKSkpKSopLCwpLCkpLCksKSkpLCkpKSkpKSksKSwpKSksLP/AABEIAOEA4QMBIgACEQEDEQH/xAAcAAEAAQUBAQAAAAAAAAAAAAAABwECBAUGAwj/xABAEAACAgEBBQQHBgUDAgcAAAAAAQIDEQQFBhIhMQdBUXETImGBkaGxFCMyQnLBQ1JistFzkvAzgiREU2Oio/H/xAAaAQEAAwEBAQAAAAAAAAAAAAAAAQIDBAUG/8QAKBEBAAEDBAIBAwUBAAAAAAAAAAECAxEEEiFBBTETMlGBQlJhcaEj/9oADAMBAAIRAxEAPwCcQAAAAAAAAAAAAAAAAAAAAAAAAAAAAAAAAAAAAAAAAAAAAAAAAAAAAAAAAAAAAAAAAAAAAAAAAAAAAAAAAAAAAAAAAAAADAA0G8u++i0HD9ptUHP8EUnKTS5N4Xcs9TH0HaNs65ZrvyvHgtx8VEieB04NTVvRo5dL61+qSj/dgzaNo1T/AAWQl+mcH9GMjJBTIJFQUyMgVBbkqmBUAAAAAAAAAAAAAAAAAAAAAAAAoVPDUXqCzLov+YImcciJ+1PcyzaG1dNGPq1xpcr5vpGHpEsJ98nnGDqdn7Pq09MKqYqMIJJYWG8d78WZup1blJt9/wAkY/pP+YPD1Wom7OKfUNqacLbK4vrFP3I8Xsyl9a4/7UjJdiLk0cm6qFsQw47IpX4YuP6JWR+jK/ZJJ+rqNRHwxa2vhJMy2WSgi8XrkeqpNsfZ5VvVLprbcdynCiXzUE/meq2lr10uol+qiafxjb+wUSy6eFhr3mkau7HaNkOd3h7Wtbs+xR1GkrnCWOCyqyai34YlF8/YdV2f7+1bVpnZCDrdc+CcW0+qymmu7r8Dit/dIrNHdGSz6nFBvuceeU/Ej7s8301WgqnKnhlGdsfSQkuUsR7pdYvDZ6+kvTeozPuGVVO2X1EgY+h1SsrhNdJxjJe9ZwZB1KgAAAAAAAAAAAAAAAAAAFGVPOyaSbbwkm3nuS6sDjd5e1nZ2h1Doudjsik5KuCkllZ5tyXM4vbfblXKf3Gn9JBZ5zshCXnwrJHPaLqo3bV1VleZVyn6skuTSS5p+By8k/Aiq1FyMVeiKsek26bti0zX3mmvg+/hUbF8cozdP2sbKl1snW/665ftkgTia9h6LWzX5n7+a+DOSrx1qfWY/K/yS+iqN+Nlz/Dqql+p8P1NpRrqLF93bXP9M4v6HzCta/6X5xj/AIC1P9MPcsP5MxnxkdVyt8n8PqWMG+mGHXLwPmejb90PwTsh+m22PyybGnf3Wx/i2vznxfVGU+OudVwnfD6FnZjqjGts8ejXLJEWze2PU1rFsFcvb6rX/cup3Wxt54azRqyMXDPEnFvPDKL6J+ByXdLctc1el6ZiXnvjevsV+OsIP5oh/d7aMIQlCUZScpRceHD54w856LmS1tycHprvSNKMq2nnln1crHt5EN7M08224ReHyT8F4Hp+O+mWVyeX0VsbtW2bCiuGbY8EIpt18uSw+afidvs3aNd9ULapcUJrig+ayn7GfPu5m7Xp5rj/AOjTjj/rn1Vf+Se9gpKiCSSSykl0Sz0OublPybI99qYnGWyABogAAAAAAAAAAAAAACjAo2RV2j78xsctNVYoUx5am3OOJ/8ApRa6rx8eh03aNtLVw06r0sW525U5KSUoV9/Dn8z6Z7iBt5dkaiFK4qbElNflbWOfgysV0TOMnLV7b2s3e3VjgwlHhfguvmYT2hLxfvRjSwuqa8445lrmn34Nt6s0sl6xeEPfFFvpod8Y+7K/dnhn2/Mp8PekTug2snhqfc/c8/sWvT1vvkvdF/ueMo+Xu5B+/wBzGYNsvV6OPdL4posehfdKPs5luX4v5FVZjvXvTHEnKyyqceb6e4kvsu1GdJZH+Wxv2LMU/wBiPtJpvSS4W1jqb7ZG2eCu+qrK45QzLuwotNnLqbfyW8QvROJbHefar1FzrSbrrwnjpKXe34ot3f2VK+1QrWJSzjK5QgvxWPwSXzPOmhYjGPrZwopfilJ9y9pJm7OxVpa8PDunj00l+Vd1cfYu/wBpz3b1Olt4j30vRRNyW22Xoa6YRqrWIwXLxcvzTftbz8Tr9339yvOX1OUq5HU7uZ9As/zS+pxaGuark5a3o44bYAHtOYAAAAAAAAAAAAACjKlJAc1vrD7uL9rRxLm/HzO73yj9wn4S+qOEaPn9bGL0um39LxsphL8UIvzjF/sYdu7+jn109T/7EjY4GDCK6o9S0xDQ3bkbPl/AUf0ymvlkwrezjQvp6WPlLP1Oq4fEOJpGoux+qVZppnpxF3ZfT+S6yP6opmDb2X2fl1EH+qMkSIWSRrGrvR2rspRlb2ca1fhdUvKTX1Rh27lbQj/Ab/TKEv3JXZVL2mlOvudxEnxUobs3f1kXh0XJ9F6svqjYV7NthFQjXYvH1J8Tl7ORKylJd7Paq+WVzfxfU0jyNX7YUm1H3ancndR6aCuuX38+dcXl+hi+/n+d/I66mODxqT7y/Wa2qiqd1suGFazJ/SK9rfJHl3Lld65unmenXERTTiGLvDt6GkrTeHZZmNEfF982v5Ubnsm2rbfoPvZcUoWTjl9eHqs/EgbUbzW63XSus701VHuhWukV4f5Jp7FZ50t68Ll84RZ72l08WaefbkuVboykZFSiKnYxAAAAAAAAAAAAAAAAaveDRTtolCCTllNZ5EWR2/o3Jw9PUpxbUk5KLUlya5kyyR8f71Q9Hr9VBdI32JdP5mcl3SU3qszMwvFe1MkdVU+k4PwxOD/c9VHP/wC5+hBENpWR6S6dMxg8L4GRVvLqI9J/Jx/tMKvGx1V/i3yymyUX4FvARFTvzq1/El/vb/uybKjtJ1CXrNv3VSXw4UYz4+51MJ+SEl4KNHA19p8u+CfnFr6SMyntOr/NXH3Tcf7omc6G9HWfymK4djwlHE5uvtE0j6wmvKVUvkpZM6je7ST/ADTj+qE/2Mp012P0ytvj7tukXVLmvM1sd49E3j7RUn4SfC/gzOp1dUsONtcl4qcP8mc26490ynLe6aGf3z4Y8SIu0ffH7Zb6GqT+z1N81/FsSxx4/lXd8Tou0HfJR03oNNNOU3w3zg8qMH+SMumXjm0RXLphHp+P0mP+lcf0zu3ONsMzY3K6PtTXyZPXYhZ91qV/7kH/APXj9iAtlyxbD4fInPsPs9bVL/Sf9yPUqjllH0pXRUokVKoAAAAAAAAAAAAAAAAUZ8l7/wDqbX1qS/8AMWfBvP7n1oz5Y7WdJw7a1ftlGX+6EWWp9kuPunzPNyPTgLXWXwhZxrw+gTRXgKcJGBWXhnyKKb8SsprHQtwJgXcf/MBSfgizhKgXub7/AKv9ysGsrl3rJ5pHq5J45Jc1jBCXTPZ1t9KroqnbZ6suGqLnLhj1fCl05o1Gt2TqaV99RbX3Zsrsh7uaJE7Gb8bUpX81Fq+S/wAErdp1Keh6LlZX1XTn1IpmYTVy+YtD/wBWC/qR9AdjOybIwv1EuULXGFXXMlDOZ+WZY9xqdR2KrVauGrVsa6Jqqc6lGXHnhXGlLOFlpv3kuaTTQrhGEEoxikopdEkKqsqw9wAVSAAAAAAAAAAAAAAAAHzb2x6Rvbliyo+khRzfRLh4cvywfSJAHbjsq6W1q3CEpelohGHCm8yU5JrzWU/eWp9iO9b9lTSgrvVeJ2cUJKXtVfCuH4m93S3MjrpWRi7MRqtsUkknHhXqKS582+XxN3t/sa1dOHFwVUox4nxN8FnDmUcdcZ6Eu9n+59ei2fGuOJTtgpXTSxxOS5Yz0STwTnjhMvmi/ZMIxXFfWrMZdeJ8n4Ozpk9NnbtXX2RqqcJSnJQrxNOMpeCfuNpvF2fbQ0birqXJWyai4evz4uS4l0b6kn9ie4U6YLV6mLjN5WmhJc4xb52NeL6L2eYz3lEoIvq4JOMliUW1JeDTw+fmmVr00pfhWfI2u9Wz5VavUxnCUeG63DcWus21z7+p1HY9ui9dqG5LOnplGdz7pSx6tfvay/YWyhHvCvH6D0R3XaPrXVtDUaSMK1RXYuCCrrXDBwhPEZJZWW/mavY+xJT1z01UcynKMa1LDcU2m234pPn5ERUmY4y5jgKcOCQ+0jd7RbP1T08KHNyrhOFjtmpKUm08R6Yys8zitfoVW44fEpwjOLxjrnKa9jTQzmSY7d12TyxtXTPx44//ABl/gmvtHi/sEsd06/70Ql2ZSS1+ifja18YzR9Dba2TDU0TpnlKa6rqmujXkys8Se1m7ks6Sn/Tj9DZmLs3RKmmFabahFRTfV47zKKgAAAAAAAAAAAAAAAAAAB5zqTabS5dMpcvLwPQAc1v3B/ZOSzicX8pG12JLOmqz19HHPuWDH3qj/wCEsf8AKk+XgnzL92ZZ0lT8Y9/mx0PDe5paZ/qie+7bzpKf0JfDkeW9sc6Wfsw/mXbqN/ZK8+D6ebHQ2N+jrmvXhGX6oxf1RZpdBVUmq64VpvLUIxim/FpIyijA47e7s60GqctROvhvj6/pIcpScFlKS6SXqpczS9lu5dFN2o1SlKdkpOC4sck+Gcn5ttL3Eg7Sf3Nn+nP+1nP7gP7u1Zz68X5ZhHl8iTLS9pXZXHaU1qI2yhdXVwQjiLhJKUpc+9N8WPAiPencu+uiWrbgqq5V1RrXE5RraaTzjHVPPtkfTty5Pyf0OK3S0FN9eortjGyE3iyMvWi8SfL5CJOsI67F91p6m2GplmNOnm3F987cco+SUstk+IxdmbLp09UaqIRrrj+GMVhLLyzMEzkAAQAAAAAAAAAAAAAAAAAAAAAC1xCiXADH1uihbXKFizGSw0U0GhjVXGuHKMElHPN4Xi+9mSAAAA8NXTxVyj04oyjnzTX7mi3M2VbRCxWxxJzS8VJRWONexnSFEgKSRy25dXDPULhxw2NPljnlvPzOqaLVWl7+vtAuRUAAAAAAAAAAAAAAAAAAAAAAAAAAAAAAAAAAAAAAAAAAAAAAAAAAAAAAAAAAAAAAAAAAAAAAAAAAAAAAAAAAAAAAAAAAAAAAAAAAAAAAAAAAAAAAAAAAAAAAAAAAAAAAAAAAAAAAA//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5370" name="AutoShape 10" descr="data:image/jpeg;base64,/9j/4AAQSkZJRgABAQAAAQABAAD/2wCEAAkGBhASEBUUEhQVFRQVFRUWEBgUFRAUFBUSGBQVFhcUGBIYGykeFxkjGRIVHy8gIycpLCwsFR4xNTAqNSYrLCkBCQoKDgwOGg8PGCocHCQuKSkpLCkqLCkpKSwpKSwpKSkpKSopLCwpLCkpLCksKSkpLCkpKSkpKSksKSwpKSksLP/AABEIAOEA4QMBIgACEQEDEQH/xAAcAAEAAQUBAQAAAAAAAAAAAAAABwECBAUGAwj/xABAEAACAgEBBQQHBgUDAgcAAAAAAQIDEQQFBhIhMQdBUXETImGBkaGxFCMyQnLBQ1JistFzkvAzgiREU2Oio/H/xAAaAQEAAwEBAQAAAAAAAAAAAAAAAQIDBAUG/8QAKBEBAAEDBAIBAwUBAAAAAAAAAAECAxEEEiFBBTETMlGBQlJhcaEj/9oADAMBAAIRAxEAPwCcQAAAAAAAAAAAAAAAAAAAAAAAAAAAAAAAAAAAAAAAAAAAAAAAAAAAAAAAAAAAAAAAAAAAAAAAAAAAAAAAAAAAAAAAAAAADAA0G8u++i0HD9ptUHP8EUnKTS5N4Xcs9TH0HaNs65ZrvyvHgtx8VEieB04NTVvRo5dL61+qSj/dgzaNo1T/AAWQl+mcH9GMjJBTIJFQUyMgVBbkqmBUAAAAAAAAAAAAAAAAAAAAAAAAoVPDUXqCzLov+YImcciJ+1PcyzaG1dNGPq1xpcr5vpGHpEsJ98nnGDqdn7Pq09MKqYqMIJJYWG8d78WZup1blJt9/wAkY/pP+YPD1Wom7OKfUNqacLbK4vrFP3I8Xsyl9a4/7UjJdiLk0cm6qFsQw47IpX4YuP6JWR+jK/ZJJ+rqNRHwxa2vhJMy2WSgi8XrkeqpNsfZ5VvVLprbcdynCiXzUE/meq2lr10uol+qiafxjb+wUSy6eFhr3mkau7HaNkOd3h7Wtbs+xR1GkrnCWOCyqyai34YlF8/YdV2f7+1bVpnZCDrdc+CcW0+qymmu7r8Dit/dIrNHdGSz6nFBvuceeU/Ej7s8301WgqnKnhlGdsfSQkuUsR7pdYvDZ6+kvTeozPuGVVO2X1EgY+h1SsrhNdJxjJe9ZwZB1KgAAAAAAAAAAAAAAAAAAFGVPOyaSbbwkm3nuS6sDjd5e1nZ2h1Doudjsik5KuCkllZ5tyXM4vbfblXKf3Gn9JBZ5zshCXnwrJHPaLqo3bV1VleZVyn6skuTSS5p+By8k/Aiq1FyMVeiKsek26bti0zX3mmvg+/hUbF8cozdP2sbKl1snW/665ftkgTia9h6LWzX5n7+a+DOSrx1qfWY/K/yS+iqN+Nlz/Dqql+p8P1NpRrqLF93bXP9M4v6HzCta/6X5xj/AIC1P9MPcsP5MxnxkdVyt8n8PqWMG+mGHXLwPmejb90PwTsh+m22PyybGnf3Wx/i2vznxfVGU+OudVwnfD6FnZjqjGts8ejXLJEWze2PU1rFsFcvb6rX/cup3Wxt54azRqyMXDPEnFvPDKL6J+ByXdLctc1el6ZiXnvjevsV+OsIP5oh/d7aMIQlCUZScpRceHD54w856LmS1tycHprvSNKMq2nnln1crHt5EN7M08224ReHyT8F4Hp+O+mWVyeX0VsbtW2bCiuGbY8EIpt18uSw+afidvs3aNd9ULapcUJrig+ayn7GfPu5m7Xp5rj/AOjTjj/rn1Vf+Se9gpKiCSSSykl0Sz0OublPybI99qYnGWyABogAAAAAAAAAAAAAACjAo2RV2j78xsctNVYoUx5am3OOJ/8ApRa6rx8eh03aNtLVw06r0sW525U5KSUoV9/Dn8z6Z7iBt5dkaiFK4qbElNflbWOfgysV0TOMnLV7b2s3e3VjgwlHhfguvmYT2hLxfvRjSwuqa8445lrmn34Nt6s0sl6xeEPfFFvpod8Y+7K/dnhn2/Mp8PekTug2snhqfc/c8/sWvT1vvkvdF/ueMo+Xu5B+/wBzGYNsvV6OPdL4posehfdKPs5luX4v5FVZjvXvTHEnKyyqceb6e4kvsu1GdJZH+Wxv2LMU/wBiPtJpvSS4W1jqb7ZG2eCu+qrK45QzLuwotNnLqbfyW8QvROJbHefar1FzrSbrrwnjpKXe34ot3f2VK+1QrWJSzjK5QgvxWPwSXzPOmhYjGPrZwopfilJ9y9pJm7OxVpa8PDunj00l+Vd1cfYu/wBpz3b1Olt4j30vRRNyW22Xoa6YRqrWIwXLxcvzTftbz8Tr9339yvOX1OUq5HU7uZ9As/zS+pxaGuark5a3o44bYAHtOYAAAAAAAAAAAAACjKlJAc1vrD7uL9rRxLm/HzO73yj9wn4S+qOEaPn9bGL0um39LxsphL8UIvzjF/sYdu7+jn109T/7EjY4GDCK6o9S0xDQ3bkbPl/AUf0ymvlkwrezjQvp6WPlLP1Oq4fEOJpGoux+qVZppnpxF3ZfT+S6yP6opmDb2X2fl1EH+qMkSIWSRrGrvR2rspRlb2ca1fhdUvKTX1Rh27lbQj/Ab/TKEv3JXZVL2mlOvudxEnxUobs3f1kXh0XJ9F6svqjYV7NthFQjXYvH1J8Tl7ORKylJd7Paq+WVzfxfU0jyNX7YUm1H3ancndR6aCuuX38+dcXl+hi+/n+d/I66mODxqT7y/Wa2qiqd1suGFazJ/SK9rfJHl3Lld65unmenXERTTiGLvDt6GkrTeHZZmNEfF982v5Ubnsm2rbfoPvZcUoWTjl9eHqs/EgbUbzW63XSus701VHuhWukV4f5Jp7FZ50t68Ll84RZ72l08WaefbkuVboykZFSiKnYxAAAAAAAAAAAAAAAAaveDRTtolCCTllNZ5EWR2/o3Jw9PUpxbUk5KLUlya5kyyR8f71Q9Hr9VBdI32JdP5mcl3SU3qszMwvFe1MkdVU+k4PwxOD/c9VHP/wC5+hBENpWR6S6dMxg8L4GRVvLqI9J/Jx/tMKvGx1V/i3yymyUX4FvARFTvzq1/El/vb/uybKjtJ1CXrNv3VSXw4UYz4+51MJ+SEl4KNHA19p8u+CfnFr6SMyntOr/NXH3Tcf7omc6G9HWfymK4djwlHE5uvtE0j6wmvKVUvkpZM6je7ST/ADTj+qE/2Mp012P0ytvj7tukXVLmvM1sd49E3j7RUn4SfC/gzOp1dUsONtcl4qcP8mc26490ynLe6aGf3z4Y8SIu0ffH7Zb6GqT+z1N81/FsSxx4/lXd8Tou0HfJR03oNNNOU3w3zg8qMH+SMumXjm0RXLphHp+P0mP+lcf0zu3ONsMzY3K6PtTXyZPXYhZ91qV/7kH/APXj9iAtlyxbD4fInPsPs9bVL/Sf9yPUqjllH0pXRUokVKoAAAAAAAAAAAAAAAAUZ8l7/wDqbX1qS/8AMWfBvP7n1oz5Y7WdJw7a1ftlGX+6EWWp9kuPunzPNyPTgLXWXwhZxrw+gTRXgKcJGBWXhnyKKb8SsprHQtwJgXcf/MBSfgizhKgXub7/AKv9ysGsrl3rJ5pHq5J45Jc1jBCXTPZ1t9KroqnbZ6suGqLnLhj1fCl05o1Gt2TqaV99RbX3Zsrsh7uaJE7Gb8bUpX81Fq+S/wAErdp1Keh6LlZX1XTn1IpmYTVy+YtD/wBWC/qR9AdjOybIwv1EuULXGFXXMlDOZ+WZY9xqdR2KrVauGrVsa6Jqqc6lGXHnhXGlLOFlpv3kuaTTQrhGEEoxikopdEkKqsqw9wAVSAAAAAAAAAAAAAAAAHzb2x6Rvbliyo+khRzfRLh4cvywfSJAHbjsq6W1q3CEpelohGHCm8yU5JrzWU/eWp9iO9b9lTSgrvVeJ2cUJKXtVfCuH4m93S3MjrpWRi7MRqtsUkknHhXqKS582+XxN3t/sa1dOHFwVUox4nxN8FnDmUcdcZ6Eu9n+59ei2fGuOJTtgpXTSxxOS5Yz0STwTnjhMvmi/ZMIxXFfWrMZdeJ8n4Ozpk9NnbtXX2RqqcJSnJQrxNOMpeCfuNpvF2fbQ0birqXJWyai4evz4uS4l0b6kn9ie4U6YLV6mLjN5WmhJc4xb52NeL6L2eYz3lEoIvq4JOMliUW1JeDTw+fmmVr00pfhWfI2u9Wz5VavUxnCUeG63DcWus21z7+p1HY9ui9dqG5LOnplGdz7pSx6tfvay/YWyhHvCvH6D0R3XaPrXVtDUaSMK1RXYuCCrrXDBwhPEZJZWW/mavY+xJT1z01UcynKMa1LDcU2m234pPn5ERUmY4y5jgKcOCQ+0jd7RbP1T08KHNyrhOFjtmpKUm08R6Yys8zitfoVW44fEpwjOLxjrnKa9jTQzmSY7d12TyxtXTPx44//ABl/gmvtHi/sEsd06/70Ql2ZSS1+ifja18YzR9Dba2TDU0TpnlKa6rqmujXkys8Se1m7ks6Sn/Tj9DZmLs3RKmmFabahFRTfV47zKKgAAAAAAAAAAAAAAAAAAB5zqTabS5dMpcvLwPQAc1v3B/ZOSzicX8pG12JLOmqz19HHPuWDH3qj/wCEsf8AKk+XgnzL92ZZ0lT8Y9/mx0PDe5paZ/qie+7bzpKf0JfDkeW9sc6Wfsw/mXbqN/ZK8+D6ebHQ2N+jrmvXhGX6oxf1RZpdBVUmq64VpvLUIxim/FpIyijA47e7s60GqctROvhvj6/pIcpScFlKS6SXqpczS9lu5dFN2o1SlKdkpOC4sck+Gcn5ttL3Eg7Sf3Nn+nP+1nP7gP7u1Zz68X5ZhHl8iTLS9pXZXHaU1qI2yhdXVwQjiLhJKUpc+9N8WPAiPencu+uiWrbgqq5V1RrXE5RraaTzjHVPPtkfTty5Pyf0OK3S0FN9eortjGyE3iyMvWi8SfL5CJOsI67F91p6m2GplmNOnm3F987cco+SUstk+IxdmbLp09UaqIRrrj+GMVhLLyzMEzkAAQAAAAAAAAAAAAAAAAAAAAAC1xCiXADH1uihbXKFizGSw0U0GhjVXGuHKMElHPN4Xi+9mSAAAA8NXTxVyj04oyjnzTX7mi3M2VbRCxWxxJzS8VJRWONexnSFEgKSRy25dXDPULhxw2NPljnlvPzOqaLVWl7+vtAuRUAAAAAAAAAAAAAAAAAAAAAAAAAAAAAAAAAAAAAAAAAAAAAAAAAAAAAAAAAAAAAAAAAAAAAAAAAAAAAAAAAAAAAAAAAAAAAAAAAAAAAAAAAAAAAAAAAAAAAAAAAAAAAAAAAAAAAAA//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11" name="10 Imagen" descr="big_power_Pulse_Transformer_pulsing_transformer.jpg"/>
          <p:cNvPicPr>
            <a:picLocks noChangeAspect="1"/>
          </p:cNvPicPr>
          <p:nvPr/>
        </p:nvPicPr>
        <p:blipFill>
          <a:blip r:embed="rId3" cstate="print"/>
          <a:stretch>
            <a:fillRect/>
          </a:stretch>
        </p:blipFill>
        <p:spPr>
          <a:xfrm>
            <a:off x="5436096" y="3933056"/>
            <a:ext cx="2448272" cy="244827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400" b="1" dirty="0" smtClean="0">
                <a:solidFill>
                  <a:srgbClr val="FF0000"/>
                </a:solidFill>
              </a:rPr>
              <a:t>TIPOS DE TRANSFORMADOR</a:t>
            </a:r>
            <a:br>
              <a:rPr lang="es-ES" sz="4400" b="1" dirty="0" smtClean="0">
                <a:solidFill>
                  <a:srgbClr val="FF0000"/>
                </a:solidFill>
              </a:rPr>
            </a:br>
            <a:r>
              <a:rPr lang="es-ES" sz="3600" b="1" dirty="0" smtClean="0">
                <a:solidFill>
                  <a:srgbClr val="FF0000"/>
                </a:solidFill>
              </a:rPr>
              <a:t>según sus aplicaciones</a:t>
            </a:r>
            <a:endParaRPr lang="es-ES" dirty="0"/>
          </a:p>
        </p:txBody>
      </p:sp>
      <p:sp>
        <p:nvSpPr>
          <p:cNvPr id="3" name="2 Marcador de contenido"/>
          <p:cNvSpPr>
            <a:spLocks noGrp="1"/>
          </p:cNvSpPr>
          <p:nvPr>
            <p:ph sz="half" idx="1"/>
          </p:nvPr>
        </p:nvSpPr>
        <p:spPr>
          <a:xfrm>
            <a:off x="457200" y="1722437"/>
            <a:ext cx="3610744" cy="4525963"/>
          </a:xfrm>
        </p:spPr>
        <p:txBody>
          <a:bodyPr>
            <a:normAutofit fontScale="62500" lnSpcReduction="20000"/>
          </a:bodyPr>
          <a:lstStyle/>
          <a:p>
            <a:pPr lvl="0"/>
            <a:r>
              <a:rPr lang="es-PE" sz="3200" b="1" dirty="0" smtClean="0">
                <a:latin typeface="Arial" pitchFamily="34" charset="0"/>
                <a:cs typeface="Arial" pitchFamily="34" charset="0"/>
              </a:rPr>
              <a:t>TRANSFORMADOR DE LÍNEA O FLYBACK.</a:t>
            </a:r>
            <a:endParaRPr lang="es-ES" sz="3200" b="1" dirty="0" smtClean="0">
              <a:latin typeface="Arial" pitchFamily="34" charset="0"/>
              <a:cs typeface="Arial" pitchFamily="34" charset="0"/>
            </a:endParaRPr>
          </a:p>
          <a:p>
            <a:pPr algn="just"/>
            <a:r>
              <a:rPr lang="es-PE" dirty="0" smtClean="0">
                <a:latin typeface="Arial" pitchFamily="34" charset="0"/>
                <a:cs typeface="Arial" pitchFamily="34" charset="0"/>
              </a:rPr>
              <a:t>Es un caso particular de transformador de pulsos. Se emplea en los televisores con TRC </a:t>
            </a:r>
            <a:endParaRPr lang="es-ES" dirty="0" smtClean="0">
              <a:latin typeface="Arial" pitchFamily="34" charset="0"/>
              <a:cs typeface="Arial" pitchFamily="34" charset="0"/>
            </a:endParaRPr>
          </a:p>
          <a:p>
            <a:pPr algn="just">
              <a:buNone/>
            </a:pPr>
            <a:r>
              <a:rPr lang="es-PE" dirty="0" smtClean="0">
                <a:latin typeface="Arial" pitchFamily="34" charset="0"/>
                <a:cs typeface="Arial" pitchFamily="34" charset="0"/>
              </a:rPr>
              <a:t>	(CRT) para generar la alta tensión y la corriente para las bobinas de deflexión horizontal. Además suele proporcionar otras tensiones para el tubo (Foco, filamento, etc.). Además de Poseer una respuesta en frecuencia más alta que muchos transformadores, tiene la característica de mantener diferentes niveles de potencia de salida debido a sus diferentes arreglos entre sus bobinados secundarios</a:t>
            </a:r>
            <a:endParaRPr lang="es-ES" dirty="0" smtClean="0">
              <a:latin typeface="Arial" pitchFamily="34" charset="0"/>
              <a:cs typeface="Arial" pitchFamily="34" charset="0"/>
            </a:endParaRPr>
          </a:p>
          <a:p>
            <a:pPr>
              <a:buNone/>
            </a:pPr>
            <a:endParaRPr lang="es-ES" dirty="0">
              <a:latin typeface="Arial" pitchFamily="34" charset="0"/>
              <a:cs typeface="Arial" pitchFamily="34" charset="0"/>
            </a:endParaRPr>
          </a:p>
        </p:txBody>
      </p:sp>
      <p:pic>
        <p:nvPicPr>
          <p:cNvPr id="7" name="6 Marcador de contenido" descr="180px-DST_Zeilentrafo.jpg"/>
          <p:cNvPicPr>
            <a:picLocks noGrp="1" noChangeAspect="1"/>
          </p:cNvPicPr>
          <p:nvPr>
            <p:ph sz="half" idx="2"/>
          </p:nvPr>
        </p:nvPicPr>
        <p:blipFill>
          <a:blip r:embed="rId2" cstate="print"/>
          <a:stretch>
            <a:fillRect/>
          </a:stretch>
        </p:blipFill>
        <p:spPr>
          <a:xfrm>
            <a:off x="6660232" y="1052736"/>
            <a:ext cx="2232248" cy="3472386"/>
          </a:xfrm>
        </p:spPr>
      </p:pic>
      <p:pic>
        <p:nvPicPr>
          <p:cNvPr id="8" name="7 Imagen" descr="esquematransformadorlin.gif"/>
          <p:cNvPicPr>
            <a:picLocks noChangeAspect="1"/>
          </p:cNvPicPr>
          <p:nvPr/>
        </p:nvPicPr>
        <p:blipFill>
          <a:blip r:embed="rId3" cstate="print"/>
          <a:stretch>
            <a:fillRect/>
          </a:stretch>
        </p:blipFill>
        <p:spPr>
          <a:xfrm>
            <a:off x="4139952" y="4077072"/>
            <a:ext cx="3168352" cy="237626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400" b="1" dirty="0" smtClean="0">
                <a:solidFill>
                  <a:srgbClr val="FF0000"/>
                </a:solidFill>
              </a:rPr>
              <a:t>TIPOS DE TRANSFORMADOR</a:t>
            </a:r>
            <a:br>
              <a:rPr lang="es-ES" sz="4400" b="1" dirty="0" smtClean="0">
                <a:solidFill>
                  <a:srgbClr val="FF0000"/>
                </a:solidFill>
              </a:rPr>
            </a:br>
            <a:r>
              <a:rPr lang="es-ES" sz="3600" b="1" dirty="0" smtClean="0">
                <a:solidFill>
                  <a:srgbClr val="FF0000"/>
                </a:solidFill>
              </a:rPr>
              <a:t>según sus aplicaciones</a:t>
            </a:r>
            <a:endParaRPr lang="es-ES" dirty="0"/>
          </a:p>
        </p:txBody>
      </p:sp>
      <p:sp>
        <p:nvSpPr>
          <p:cNvPr id="3" name="2 Marcador de contenido"/>
          <p:cNvSpPr>
            <a:spLocks noGrp="1"/>
          </p:cNvSpPr>
          <p:nvPr>
            <p:ph sz="half" idx="1"/>
          </p:nvPr>
        </p:nvSpPr>
        <p:spPr>
          <a:xfrm>
            <a:off x="457200" y="1722437"/>
            <a:ext cx="8075240" cy="4525963"/>
          </a:xfrm>
        </p:spPr>
        <p:txBody>
          <a:bodyPr>
            <a:normAutofit lnSpcReduction="10000"/>
          </a:bodyPr>
          <a:lstStyle/>
          <a:p>
            <a:pPr lvl="0"/>
            <a:r>
              <a:rPr lang="es-PE" b="1" dirty="0" smtClean="0">
                <a:latin typeface="Arial" pitchFamily="34" charset="0"/>
                <a:cs typeface="Arial" pitchFamily="34" charset="0"/>
              </a:rPr>
              <a:t>TRANSFORMADOR CON DIODO DIVIDIDO.</a:t>
            </a:r>
            <a:endParaRPr lang="es-ES" b="1" dirty="0" smtClean="0">
              <a:latin typeface="Arial" pitchFamily="34" charset="0"/>
              <a:cs typeface="Arial" pitchFamily="34" charset="0"/>
            </a:endParaRPr>
          </a:p>
          <a:p>
            <a:pPr algn="just"/>
            <a:r>
              <a:rPr lang="es-PE" dirty="0" smtClean="0">
                <a:latin typeface="Arial" pitchFamily="34" charset="0"/>
                <a:cs typeface="Arial" pitchFamily="34" charset="0"/>
              </a:rPr>
              <a:t>Es un tipo de transformador de línea que incorpora el diodo rectificador para proporcionar la tensión continua de MAT directamente al tubo. Se llama diodo dividido porque está formado por varios diodos más pequeños repartidos por el bobinado y conectados en serie, de modo que cada diodo sólo tiene que soportar una tensión inversa relativamente baja. La salida del transformador va directamente al ánodo del tubo, sin diodo ni </a:t>
            </a:r>
            <a:r>
              <a:rPr lang="es-PE" dirty="0" err="1" smtClean="0">
                <a:latin typeface="Arial" pitchFamily="34" charset="0"/>
                <a:cs typeface="Arial" pitchFamily="34" charset="0"/>
              </a:rPr>
              <a:t>triplicador</a:t>
            </a:r>
            <a:r>
              <a:rPr lang="es-PE" dirty="0" smtClean="0">
                <a:latin typeface="Arial" pitchFamily="34" charset="0"/>
                <a:cs typeface="Arial" pitchFamily="34" charset="0"/>
              </a:rPr>
              <a:t>.</a:t>
            </a:r>
            <a:endParaRPr lang="es-ES" dirty="0" smtClean="0">
              <a:latin typeface="Arial" pitchFamily="34" charset="0"/>
              <a:cs typeface="Arial" pitchFamily="34" charset="0"/>
            </a:endParaRPr>
          </a:p>
          <a:p>
            <a:endParaRPr lang="es-ES" dirty="0">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400" b="1" dirty="0" smtClean="0">
                <a:solidFill>
                  <a:srgbClr val="FF0000"/>
                </a:solidFill>
              </a:rPr>
              <a:t>TIPOS DE TRANSFORMADOR</a:t>
            </a:r>
            <a:br>
              <a:rPr lang="es-ES" sz="4400" b="1" dirty="0" smtClean="0">
                <a:solidFill>
                  <a:srgbClr val="FF0000"/>
                </a:solidFill>
              </a:rPr>
            </a:br>
            <a:r>
              <a:rPr lang="es-ES" sz="3600" b="1" dirty="0" smtClean="0">
                <a:solidFill>
                  <a:srgbClr val="FF0000"/>
                </a:solidFill>
              </a:rPr>
              <a:t>según sus aplicaciones</a:t>
            </a:r>
            <a:endParaRPr lang="es-ES" dirty="0"/>
          </a:p>
        </p:txBody>
      </p:sp>
      <p:sp>
        <p:nvSpPr>
          <p:cNvPr id="3" name="2 Marcador de contenido"/>
          <p:cNvSpPr>
            <a:spLocks noGrp="1"/>
          </p:cNvSpPr>
          <p:nvPr>
            <p:ph sz="half" idx="1"/>
          </p:nvPr>
        </p:nvSpPr>
        <p:spPr/>
        <p:txBody>
          <a:bodyPr>
            <a:normAutofit fontScale="92500" lnSpcReduction="20000"/>
          </a:bodyPr>
          <a:lstStyle/>
          <a:p>
            <a:pPr lvl="0"/>
            <a:r>
              <a:rPr lang="es-PE" b="1" dirty="0" smtClean="0">
                <a:latin typeface="Arial" pitchFamily="34" charset="0"/>
                <a:cs typeface="Arial" pitchFamily="34" charset="0"/>
              </a:rPr>
              <a:t>TRANSFORMADOR DE IMPEDANCIA.</a:t>
            </a:r>
            <a:endParaRPr lang="es-ES" b="1" dirty="0" smtClean="0">
              <a:latin typeface="Arial" pitchFamily="34" charset="0"/>
              <a:cs typeface="Arial" pitchFamily="34" charset="0"/>
            </a:endParaRPr>
          </a:p>
          <a:p>
            <a:r>
              <a:rPr lang="es-PE" dirty="0" smtClean="0">
                <a:latin typeface="Arial" pitchFamily="34" charset="0"/>
                <a:cs typeface="Arial" pitchFamily="34" charset="0"/>
              </a:rPr>
              <a:t>Este tipo de transformador se emplea para adaptar antenas y líneas de transmisión(tarjetas de red, teléfonos, </a:t>
            </a:r>
            <a:r>
              <a:rPr lang="es-PE" dirty="0" err="1" smtClean="0">
                <a:latin typeface="Arial" pitchFamily="34" charset="0"/>
                <a:cs typeface="Arial" pitchFamily="34" charset="0"/>
              </a:rPr>
              <a:t>etc</a:t>
            </a:r>
            <a:r>
              <a:rPr lang="es-PE" dirty="0" smtClean="0">
                <a:latin typeface="Arial" pitchFamily="34" charset="0"/>
                <a:cs typeface="Arial" pitchFamily="34" charset="0"/>
              </a:rPr>
              <a:t>) y era imprescindible en los amplificadores de válvulas para adaptar la alta impedancia de los tubos a la baja de los altavoces</a:t>
            </a:r>
            <a:endParaRPr lang="es-ES" dirty="0" smtClean="0">
              <a:latin typeface="Arial" pitchFamily="34" charset="0"/>
              <a:cs typeface="Arial" pitchFamily="34" charset="0"/>
            </a:endParaRPr>
          </a:p>
          <a:p>
            <a:endParaRPr lang="es-ES" dirty="0">
              <a:latin typeface="Arial" pitchFamily="34" charset="0"/>
              <a:cs typeface="Arial" pitchFamily="34" charset="0"/>
            </a:endParaRPr>
          </a:p>
        </p:txBody>
      </p:sp>
      <p:pic>
        <p:nvPicPr>
          <p:cNvPr id="5" name="4 Marcador de contenido" descr="impedancia 1.jpg"/>
          <p:cNvPicPr>
            <a:picLocks noGrp="1" noChangeAspect="1"/>
          </p:cNvPicPr>
          <p:nvPr>
            <p:ph sz="half" idx="2"/>
          </p:nvPr>
        </p:nvPicPr>
        <p:blipFill>
          <a:blip r:embed="rId2" cstate="print"/>
          <a:stretch>
            <a:fillRect/>
          </a:stretch>
        </p:blipFill>
        <p:spPr>
          <a:xfrm>
            <a:off x="6287814" y="1966119"/>
            <a:ext cx="2398985" cy="2398985"/>
          </a:xfrm>
        </p:spPr>
      </p:pic>
      <p:pic>
        <p:nvPicPr>
          <p:cNvPr id="6" name="5 Imagen" descr="transformador-de-impedancia-audix-t50k-instrumento-516859869_ML.jpg"/>
          <p:cNvPicPr>
            <a:picLocks noChangeAspect="1"/>
          </p:cNvPicPr>
          <p:nvPr/>
        </p:nvPicPr>
        <p:blipFill>
          <a:blip r:embed="rId3" cstate="print"/>
          <a:stretch>
            <a:fillRect/>
          </a:stretch>
        </p:blipFill>
        <p:spPr>
          <a:xfrm>
            <a:off x="4572000" y="3861048"/>
            <a:ext cx="2232248" cy="223224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400" b="1" dirty="0" smtClean="0">
                <a:solidFill>
                  <a:srgbClr val="FF0000"/>
                </a:solidFill>
              </a:rPr>
              <a:t>TIPOS DE TRANSFORMADOR</a:t>
            </a:r>
            <a:br>
              <a:rPr lang="es-ES" sz="4400" b="1" dirty="0" smtClean="0">
                <a:solidFill>
                  <a:srgbClr val="FF0000"/>
                </a:solidFill>
              </a:rPr>
            </a:br>
            <a:r>
              <a:rPr lang="es-ES" sz="3600" b="1" dirty="0" smtClean="0">
                <a:solidFill>
                  <a:srgbClr val="FF0000"/>
                </a:solidFill>
              </a:rPr>
              <a:t>según sus aplicaciones</a:t>
            </a:r>
            <a:endParaRPr lang="es-ES" dirty="0"/>
          </a:p>
        </p:txBody>
      </p:sp>
      <p:sp>
        <p:nvSpPr>
          <p:cNvPr id="3" name="2 Marcador de contenido"/>
          <p:cNvSpPr>
            <a:spLocks noGrp="1"/>
          </p:cNvSpPr>
          <p:nvPr>
            <p:ph sz="half" idx="1"/>
          </p:nvPr>
        </p:nvSpPr>
        <p:spPr>
          <a:xfrm>
            <a:off x="457200" y="1783357"/>
            <a:ext cx="8003232" cy="4525963"/>
          </a:xfrm>
        </p:spPr>
        <p:txBody>
          <a:bodyPr>
            <a:normAutofit lnSpcReduction="10000"/>
          </a:bodyPr>
          <a:lstStyle/>
          <a:p>
            <a:pPr lvl="0"/>
            <a:r>
              <a:rPr lang="es-PE" b="1" dirty="0" smtClean="0">
                <a:latin typeface="Arial" pitchFamily="34" charset="0"/>
                <a:cs typeface="Arial" pitchFamily="34" charset="0"/>
              </a:rPr>
              <a:t>ESTABILIZADOR DE TENSIÓN.</a:t>
            </a:r>
            <a:endParaRPr lang="es-ES" b="1" dirty="0" smtClean="0">
              <a:latin typeface="Arial" pitchFamily="34" charset="0"/>
              <a:cs typeface="Arial" pitchFamily="34" charset="0"/>
            </a:endParaRPr>
          </a:p>
          <a:p>
            <a:pPr algn="just"/>
            <a:r>
              <a:rPr lang="es-PE" dirty="0" smtClean="0">
                <a:latin typeface="Arial" pitchFamily="34" charset="0"/>
                <a:cs typeface="Arial" pitchFamily="34" charset="0"/>
              </a:rPr>
              <a:t>Es un tipo especial de transformador en el que el núcleo se satura cuando la tensión en el primario excede su valor nominal. Entonces, las variaciones de tensión en el secundario quedan limitadas. Tenía una labor de protección de los equipos frente a fluctuaciones de la red. Este tipo de transformador ha caído en desuso con el desarrollo de los reguladores de tensión electrónicos, debido a su volumen, peso, precio y baja eficiencia energética.</a:t>
            </a:r>
            <a:endParaRPr lang="es-ES" dirty="0" smtClean="0">
              <a:latin typeface="Arial" pitchFamily="34" charset="0"/>
              <a:cs typeface="Arial" pitchFamily="34" charset="0"/>
            </a:endParaRPr>
          </a:p>
          <a:p>
            <a:endParaRPr lang="es-ES" dirty="0">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400" b="1" dirty="0" smtClean="0">
                <a:solidFill>
                  <a:srgbClr val="FF0000"/>
                </a:solidFill>
              </a:rPr>
              <a:t>TIPOS DE TRANSFORMADOR</a:t>
            </a:r>
            <a:br>
              <a:rPr lang="es-ES" sz="4400" b="1" dirty="0" smtClean="0">
                <a:solidFill>
                  <a:srgbClr val="FF0000"/>
                </a:solidFill>
              </a:rPr>
            </a:br>
            <a:r>
              <a:rPr lang="es-ES" sz="3600" b="1" dirty="0" smtClean="0">
                <a:solidFill>
                  <a:srgbClr val="FF0000"/>
                </a:solidFill>
              </a:rPr>
              <a:t>según sus aplicaciones</a:t>
            </a:r>
            <a:endParaRPr lang="es-ES" dirty="0"/>
          </a:p>
        </p:txBody>
      </p:sp>
      <p:sp>
        <p:nvSpPr>
          <p:cNvPr id="3" name="2 Marcador de contenido"/>
          <p:cNvSpPr>
            <a:spLocks noGrp="1"/>
          </p:cNvSpPr>
          <p:nvPr>
            <p:ph sz="half" idx="1"/>
          </p:nvPr>
        </p:nvSpPr>
        <p:spPr>
          <a:xfrm>
            <a:off x="457200" y="1722437"/>
            <a:ext cx="7715200" cy="4525963"/>
          </a:xfrm>
        </p:spPr>
        <p:txBody>
          <a:bodyPr/>
          <a:lstStyle/>
          <a:p>
            <a:pPr lvl="0"/>
            <a:r>
              <a:rPr lang="es-PE" b="1" dirty="0" smtClean="0">
                <a:latin typeface="Arial" pitchFamily="34" charset="0"/>
                <a:cs typeface="Arial" pitchFamily="34" charset="0"/>
              </a:rPr>
              <a:t>TRANSFORMADOR HÍBRIDO O BOBINA HÍBRIDA.</a:t>
            </a:r>
            <a:endParaRPr lang="es-ES" dirty="0" smtClean="0">
              <a:latin typeface="Arial" pitchFamily="34" charset="0"/>
              <a:cs typeface="Arial" pitchFamily="34" charset="0"/>
            </a:endParaRPr>
          </a:p>
          <a:p>
            <a:r>
              <a:rPr lang="es-PE" dirty="0" smtClean="0">
                <a:latin typeface="Arial" pitchFamily="34" charset="0"/>
                <a:cs typeface="Arial" pitchFamily="34" charset="0"/>
              </a:rPr>
              <a:t>Es un transformador que funciona como una híbrida. De aplicación en los teléfonos, tarjetas de red, etc.</a:t>
            </a:r>
            <a:endParaRPr lang="es-ES" dirty="0" smtClean="0">
              <a:latin typeface="Arial" pitchFamily="34" charset="0"/>
              <a:cs typeface="Arial" pitchFamily="34" charset="0"/>
            </a:endParaRPr>
          </a:p>
          <a:p>
            <a:endParaRPr lang="es-ES" dirty="0">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400" b="1" dirty="0" smtClean="0">
                <a:solidFill>
                  <a:srgbClr val="FF0000"/>
                </a:solidFill>
              </a:rPr>
              <a:t>TIPOS DE TRANSFORMADOR</a:t>
            </a:r>
            <a:br>
              <a:rPr lang="es-ES" sz="4400" b="1" dirty="0" smtClean="0">
                <a:solidFill>
                  <a:srgbClr val="FF0000"/>
                </a:solidFill>
              </a:rPr>
            </a:br>
            <a:r>
              <a:rPr lang="es-ES" sz="3600" b="1" dirty="0" smtClean="0">
                <a:solidFill>
                  <a:srgbClr val="FF0000"/>
                </a:solidFill>
              </a:rPr>
              <a:t>según sus aplicaciones</a:t>
            </a:r>
            <a:endParaRPr lang="es-ES" dirty="0"/>
          </a:p>
        </p:txBody>
      </p:sp>
      <p:sp>
        <p:nvSpPr>
          <p:cNvPr id="3" name="2 Marcador de contenido"/>
          <p:cNvSpPr>
            <a:spLocks noGrp="1"/>
          </p:cNvSpPr>
          <p:nvPr>
            <p:ph sz="half" idx="1"/>
          </p:nvPr>
        </p:nvSpPr>
        <p:spPr/>
        <p:txBody>
          <a:bodyPr>
            <a:normAutofit fontScale="85000" lnSpcReduction="20000"/>
          </a:bodyPr>
          <a:lstStyle/>
          <a:p>
            <a:pPr lvl="0"/>
            <a:r>
              <a:rPr lang="es-PE" b="1" dirty="0" smtClean="0">
                <a:latin typeface="Arial" pitchFamily="34" charset="0"/>
                <a:cs typeface="Arial" pitchFamily="34" charset="0"/>
              </a:rPr>
              <a:t>TRANSFORMADOR ELECTRÓNICO.</a:t>
            </a:r>
            <a:endParaRPr lang="es-ES" b="1" dirty="0" smtClean="0">
              <a:latin typeface="Arial" pitchFamily="34" charset="0"/>
              <a:cs typeface="Arial" pitchFamily="34" charset="0"/>
            </a:endParaRPr>
          </a:p>
          <a:p>
            <a:pPr algn="just"/>
            <a:r>
              <a:rPr lang="es-PE" dirty="0" smtClean="0">
                <a:latin typeface="Arial" pitchFamily="34" charset="0"/>
                <a:cs typeface="Arial" pitchFamily="34" charset="0"/>
              </a:rPr>
              <a:t>Está compuesto por un circuito electrónico que eleva la frecuencia de la corriente eléctrica que alimenta al transformador, de esta manera reduce drásticamente su tamaño. También pueden formar parte en circuitos más complejos que mantienen la tensión de salida en un valor prefijado sin importar la variación en la entrada, llamados fuente</a:t>
            </a:r>
            <a:endParaRPr lang="es-ES" dirty="0" smtClean="0">
              <a:latin typeface="Arial" pitchFamily="34" charset="0"/>
              <a:cs typeface="Arial" pitchFamily="34" charset="0"/>
            </a:endParaRPr>
          </a:p>
          <a:p>
            <a:endParaRPr lang="es-ES" dirty="0">
              <a:latin typeface="Arial" pitchFamily="34" charset="0"/>
              <a:cs typeface="Arial" pitchFamily="34" charset="0"/>
            </a:endParaRPr>
          </a:p>
        </p:txBody>
      </p:sp>
      <p:pic>
        <p:nvPicPr>
          <p:cNvPr id="6" name="5 Imagen" descr="transformador-electronico-para-dicroicas-no-es-chino_MLA-F-3003176487_082012.jpg"/>
          <p:cNvPicPr>
            <a:picLocks noChangeAspect="1"/>
          </p:cNvPicPr>
          <p:nvPr/>
        </p:nvPicPr>
        <p:blipFill>
          <a:blip r:embed="rId2" cstate="print"/>
          <a:stretch>
            <a:fillRect/>
          </a:stretch>
        </p:blipFill>
        <p:spPr>
          <a:xfrm>
            <a:off x="4716016" y="4005064"/>
            <a:ext cx="3888432" cy="2533978"/>
          </a:xfrm>
          <a:prstGeom prst="rect">
            <a:avLst/>
          </a:prstGeom>
        </p:spPr>
      </p:pic>
      <p:pic>
        <p:nvPicPr>
          <p:cNvPr id="5" name="4 Marcador de contenido" descr="Electrical_Transformer.jpg"/>
          <p:cNvPicPr>
            <a:picLocks noGrp="1" noChangeAspect="1"/>
          </p:cNvPicPr>
          <p:nvPr>
            <p:ph sz="half" idx="2"/>
          </p:nvPr>
        </p:nvPicPr>
        <p:blipFill>
          <a:blip r:embed="rId3" cstate="print"/>
          <a:stretch>
            <a:fillRect/>
          </a:stretch>
        </p:blipFill>
        <p:spPr>
          <a:xfrm>
            <a:off x="4716016" y="1628800"/>
            <a:ext cx="3888432" cy="2740291"/>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400" b="1" dirty="0" smtClean="0">
                <a:solidFill>
                  <a:srgbClr val="FF0000"/>
                </a:solidFill>
              </a:rPr>
              <a:t>TIPOS DE TRANSFORMADOR</a:t>
            </a:r>
            <a:br>
              <a:rPr lang="es-ES" sz="4400" b="1" dirty="0" smtClean="0">
                <a:solidFill>
                  <a:srgbClr val="FF0000"/>
                </a:solidFill>
              </a:rPr>
            </a:br>
            <a:r>
              <a:rPr lang="es-ES" sz="3600" b="1" dirty="0" smtClean="0">
                <a:solidFill>
                  <a:srgbClr val="FF0000"/>
                </a:solidFill>
              </a:rPr>
              <a:t>según sus aplicaciones</a:t>
            </a:r>
            <a:endParaRPr lang="es-ES" dirty="0"/>
          </a:p>
        </p:txBody>
      </p:sp>
      <p:sp>
        <p:nvSpPr>
          <p:cNvPr id="3" name="2 Marcador de contenido"/>
          <p:cNvSpPr>
            <a:spLocks noGrp="1"/>
          </p:cNvSpPr>
          <p:nvPr>
            <p:ph sz="half" idx="1"/>
          </p:nvPr>
        </p:nvSpPr>
        <p:spPr>
          <a:xfrm>
            <a:off x="457200" y="1722437"/>
            <a:ext cx="7499176" cy="4525963"/>
          </a:xfrm>
        </p:spPr>
        <p:txBody>
          <a:bodyPr>
            <a:normAutofit/>
          </a:bodyPr>
          <a:lstStyle/>
          <a:p>
            <a:pPr lvl="0"/>
            <a:r>
              <a:rPr lang="es-PE" b="1" dirty="0" smtClean="0">
                <a:latin typeface="Arial" pitchFamily="34" charset="0"/>
                <a:cs typeface="Arial" pitchFamily="34" charset="0"/>
              </a:rPr>
              <a:t>TRANSFORMADOR DE FRECUENCIA VARIABLE.</a:t>
            </a:r>
            <a:endParaRPr lang="es-ES" dirty="0" smtClean="0">
              <a:latin typeface="Arial" pitchFamily="34" charset="0"/>
              <a:cs typeface="Arial" pitchFamily="34" charset="0"/>
            </a:endParaRPr>
          </a:p>
          <a:p>
            <a:pPr algn="just"/>
            <a:r>
              <a:rPr lang="es-PE" dirty="0" smtClean="0">
                <a:latin typeface="Arial" pitchFamily="34" charset="0"/>
                <a:cs typeface="Arial" pitchFamily="34" charset="0"/>
              </a:rPr>
              <a:t>Son pequeños transformadores de núcleo de hierro, que funcionan en la banda de audiofrecuencias. Se utilizan a menudo como dispositivos de acoplamiento en circuitos electrónicos para comunicaciones, medidas y control.</a:t>
            </a:r>
            <a:endParaRPr lang="es-ES" dirty="0" smtClean="0">
              <a:latin typeface="Arial" pitchFamily="34" charset="0"/>
              <a:cs typeface="Arial" pitchFamily="34" charset="0"/>
            </a:endParaRPr>
          </a:p>
          <a:p>
            <a:endParaRPr lang="es-ES" dirty="0">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400" b="1" dirty="0" smtClean="0">
                <a:solidFill>
                  <a:srgbClr val="FF0000"/>
                </a:solidFill>
              </a:rPr>
              <a:t>TIPOS DE TRANSFORMADOR</a:t>
            </a:r>
            <a:br>
              <a:rPr lang="es-ES" sz="4400" b="1" dirty="0" smtClean="0">
                <a:solidFill>
                  <a:srgbClr val="FF0000"/>
                </a:solidFill>
              </a:rPr>
            </a:br>
            <a:r>
              <a:rPr lang="es-ES" sz="3600" b="1" dirty="0" smtClean="0">
                <a:solidFill>
                  <a:srgbClr val="FF0000"/>
                </a:solidFill>
              </a:rPr>
              <a:t>según sus aplicaciones</a:t>
            </a:r>
            <a:endParaRPr lang="es-ES" dirty="0"/>
          </a:p>
        </p:txBody>
      </p:sp>
      <p:sp>
        <p:nvSpPr>
          <p:cNvPr id="3" name="2 Marcador de contenido"/>
          <p:cNvSpPr>
            <a:spLocks noGrp="1"/>
          </p:cNvSpPr>
          <p:nvPr>
            <p:ph sz="half" idx="1"/>
          </p:nvPr>
        </p:nvSpPr>
        <p:spPr>
          <a:xfrm>
            <a:off x="457200" y="1722437"/>
            <a:ext cx="7427168" cy="4525963"/>
          </a:xfrm>
        </p:spPr>
        <p:txBody>
          <a:bodyPr>
            <a:normAutofit lnSpcReduction="10000"/>
          </a:bodyPr>
          <a:lstStyle/>
          <a:p>
            <a:pPr lvl="0"/>
            <a:r>
              <a:rPr lang="es-PE" b="1" dirty="0" smtClean="0">
                <a:latin typeface="Arial" pitchFamily="34" charset="0"/>
                <a:cs typeface="Arial" pitchFamily="34" charset="0"/>
              </a:rPr>
              <a:t>TRANSFORMADORES DE MEDIDA.</a:t>
            </a:r>
            <a:endParaRPr lang="es-ES" dirty="0" smtClean="0">
              <a:latin typeface="Arial" pitchFamily="34" charset="0"/>
              <a:cs typeface="Arial" pitchFamily="34" charset="0"/>
            </a:endParaRPr>
          </a:p>
          <a:p>
            <a:pPr algn="just"/>
            <a:r>
              <a:rPr lang="es-PE" dirty="0" smtClean="0">
                <a:latin typeface="Arial" pitchFamily="34" charset="0"/>
                <a:cs typeface="Arial" pitchFamily="34" charset="0"/>
              </a:rPr>
              <a:t>Entre los transformadores con fines especiales, los más importantes son los transformadores de medida para instalar instrumentos, contadores y relés protectores en circuitos de alta tensión o de elevada corriente. Los transformadores de medida aíslan los circuitos de medida o de relés, permitiendo una mayor normalización en la construcción de contadores, instrumentos y relés.</a:t>
            </a:r>
            <a:endParaRPr lang="es-ES" dirty="0" smtClean="0">
              <a:latin typeface="Arial" pitchFamily="34" charset="0"/>
              <a:cs typeface="Arial" pitchFamily="34" charset="0"/>
            </a:endParaRPr>
          </a:p>
          <a:p>
            <a:endParaRPr lang="es-ES" dirty="0">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400" b="1" dirty="0" smtClean="0">
                <a:solidFill>
                  <a:srgbClr val="FF0000"/>
                </a:solidFill>
              </a:rPr>
              <a:t>TIPOS DE TRANSFORMADOR</a:t>
            </a:r>
            <a:br>
              <a:rPr lang="es-ES" sz="4400" b="1" dirty="0" smtClean="0">
                <a:solidFill>
                  <a:srgbClr val="FF0000"/>
                </a:solidFill>
              </a:rPr>
            </a:br>
            <a:r>
              <a:rPr lang="es-ES" sz="3600" b="1" dirty="0" smtClean="0">
                <a:solidFill>
                  <a:srgbClr val="FF0000"/>
                </a:solidFill>
              </a:rPr>
              <a:t>según su construcción</a:t>
            </a:r>
            <a:endParaRPr lang="es-ES" dirty="0"/>
          </a:p>
        </p:txBody>
      </p:sp>
      <p:sp>
        <p:nvSpPr>
          <p:cNvPr id="3" name="2 Marcador de contenido"/>
          <p:cNvSpPr>
            <a:spLocks noGrp="1"/>
          </p:cNvSpPr>
          <p:nvPr>
            <p:ph sz="half" idx="1"/>
          </p:nvPr>
        </p:nvSpPr>
        <p:spPr/>
        <p:txBody>
          <a:bodyPr>
            <a:normAutofit fontScale="85000" lnSpcReduction="10000"/>
          </a:bodyPr>
          <a:lstStyle/>
          <a:p>
            <a:r>
              <a:rPr lang="es-ES" sz="2900" b="1" dirty="0" smtClean="0">
                <a:latin typeface="Arial" pitchFamily="34" charset="0"/>
                <a:cs typeface="Arial" pitchFamily="34" charset="0"/>
              </a:rPr>
              <a:t>AUTOTRANSFORMADOR</a:t>
            </a:r>
          </a:p>
          <a:p>
            <a:pPr algn="just"/>
            <a:r>
              <a:rPr lang="es-ES" dirty="0" smtClean="0">
                <a:latin typeface="Arial" pitchFamily="34" charset="0"/>
                <a:cs typeface="Arial" pitchFamily="34" charset="0"/>
              </a:rPr>
              <a:t>El primario y el secundario del transformador están conectados en serie, constituyendo un bobinado único. Pesa menos y es más barato que un transformador y por ello se emplea habitualmente para convertir 220 V a 125 V y viceversa y en otras aplicaciones similares. </a:t>
            </a:r>
          </a:p>
          <a:p>
            <a:endParaRPr lang="es-ES" dirty="0">
              <a:latin typeface="Arial" pitchFamily="34" charset="0"/>
              <a:cs typeface="Arial" pitchFamily="34" charset="0"/>
            </a:endParaRPr>
          </a:p>
        </p:txBody>
      </p:sp>
      <p:pic>
        <p:nvPicPr>
          <p:cNvPr id="6" name="5 Imagen" descr="image003.jpg"/>
          <p:cNvPicPr>
            <a:picLocks noChangeAspect="1"/>
          </p:cNvPicPr>
          <p:nvPr/>
        </p:nvPicPr>
        <p:blipFill>
          <a:blip r:embed="rId2" cstate="print"/>
          <a:stretch>
            <a:fillRect/>
          </a:stretch>
        </p:blipFill>
        <p:spPr>
          <a:xfrm>
            <a:off x="4572000" y="3789040"/>
            <a:ext cx="3672408" cy="2782556"/>
          </a:xfrm>
          <a:prstGeom prst="rect">
            <a:avLst/>
          </a:prstGeom>
        </p:spPr>
      </p:pic>
      <p:pic>
        <p:nvPicPr>
          <p:cNvPr id="5" name="4 Marcador de contenido" descr="autotrafo_mono.jpg"/>
          <p:cNvPicPr>
            <a:picLocks noGrp="1" noChangeAspect="1"/>
          </p:cNvPicPr>
          <p:nvPr>
            <p:ph sz="half" idx="2"/>
          </p:nvPr>
        </p:nvPicPr>
        <p:blipFill>
          <a:blip r:embed="rId3" cstate="print"/>
          <a:stretch>
            <a:fillRect/>
          </a:stretch>
        </p:blipFill>
        <p:spPr>
          <a:xfrm>
            <a:off x="5940152" y="1052736"/>
            <a:ext cx="2952328" cy="2952328"/>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b="1" dirty="0" smtClean="0">
                <a:solidFill>
                  <a:srgbClr val="FF0000"/>
                </a:solidFill>
              </a:rPr>
              <a:t>TIPOS DE TRANSFORMADOR</a:t>
            </a:r>
            <a:br>
              <a:rPr lang="es-ES" sz="4000" b="1" dirty="0" smtClean="0">
                <a:solidFill>
                  <a:srgbClr val="FF0000"/>
                </a:solidFill>
              </a:rPr>
            </a:br>
            <a:r>
              <a:rPr lang="es-ES" sz="3200" b="1" dirty="0" smtClean="0">
                <a:solidFill>
                  <a:srgbClr val="FF0000"/>
                </a:solidFill>
              </a:rPr>
              <a:t>según su construcción</a:t>
            </a:r>
            <a:endParaRPr lang="es-ES" dirty="0"/>
          </a:p>
        </p:txBody>
      </p:sp>
      <p:sp>
        <p:nvSpPr>
          <p:cNvPr id="3" name="2 Marcador de contenido"/>
          <p:cNvSpPr>
            <a:spLocks noGrp="1"/>
          </p:cNvSpPr>
          <p:nvPr>
            <p:ph sz="half" idx="1"/>
          </p:nvPr>
        </p:nvSpPr>
        <p:spPr>
          <a:xfrm>
            <a:off x="323528" y="1722437"/>
            <a:ext cx="4104456" cy="4525963"/>
          </a:xfrm>
        </p:spPr>
        <p:txBody>
          <a:bodyPr>
            <a:normAutofit fontScale="85000" lnSpcReduction="20000"/>
          </a:bodyPr>
          <a:lstStyle/>
          <a:p>
            <a:pPr algn="just"/>
            <a:r>
              <a:rPr lang="es-ES" b="1" dirty="0" smtClean="0">
                <a:latin typeface="Arial" pitchFamily="34" charset="0"/>
                <a:cs typeface="Arial" pitchFamily="34" charset="0"/>
              </a:rPr>
              <a:t>TRANSFORMADOR CON NÚCLEO TOROIDAL O ENVOLVENTE</a:t>
            </a:r>
          </a:p>
          <a:p>
            <a:pPr algn="just"/>
            <a:r>
              <a:rPr lang="es-ES" dirty="0" smtClean="0">
                <a:latin typeface="Arial" pitchFamily="34" charset="0"/>
                <a:cs typeface="Arial" pitchFamily="34" charset="0"/>
              </a:rPr>
              <a:t>El núcleo consiste en un anillo, normalmente de compuestos artificiales de ferrita, sobre el que se bobinan el primario y el secundario. Son más voluminosos, pero el flujo magnético queda confinado en el núcleo, teniendo flujos de dispersión muy reducidos y </a:t>
            </a:r>
            <a:r>
              <a:rPr lang="es-ES" dirty="0" smtClean="0">
                <a:latin typeface="Arial" pitchFamily="34" charset="0"/>
                <a:cs typeface="Arial" pitchFamily="34" charset="0"/>
              </a:rPr>
              <a:t>bajas pérdidas </a:t>
            </a:r>
            <a:r>
              <a:rPr lang="es-ES" dirty="0" smtClean="0">
                <a:latin typeface="Arial" pitchFamily="34" charset="0"/>
                <a:cs typeface="Arial" pitchFamily="34" charset="0"/>
              </a:rPr>
              <a:t>por corrientes de Foucault.</a:t>
            </a:r>
          </a:p>
          <a:p>
            <a:endParaRPr lang="es-ES" dirty="0">
              <a:latin typeface="Arial" pitchFamily="34" charset="0"/>
              <a:cs typeface="Arial" pitchFamily="34" charset="0"/>
            </a:endParaRPr>
          </a:p>
        </p:txBody>
      </p:sp>
      <p:pic>
        <p:nvPicPr>
          <p:cNvPr id="5" name="4 Marcador de contenido" descr="689px-Small_toroidal_transformer.jpg"/>
          <p:cNvPicPr>
            <a:picLocks noGrp="1" noChangeAspect="1"/>
          </p:cNvPicPr>
          <p:nvPr>
            <p:ph sz="half" idx="2"/>
          </p:nvPr>
        </p:nvPicPr>
        <p:blipFill>
          <a:blip r:embed="rId2" cstate="print"/>
          <a:stretch>
            <a:fillRect/>
          </a:stretch>
        </p:blipFill>
        <p:spPr>
          <a:xfrm>
            <a:off x="4788024" y="2226957"/>
            <a:ext cx="3898776" cy="3395160"/>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b="1" dirty="0" smtClean="0">
                <a:solidFill>
                  <a:srgbClr val="FF0000"/>
                </a:solidFill>
              </a:rPr>
              <a:t>TIPOS DE TRANSFORMADOR</a:t>
            </a:r>
            <a:br>
              <a:rPr lang="es-ES" sz="4000" b="1" dirty="0" smtClean="0">
                <a:solidFill>
                  <a:srgbClr val="FF0000"/>
                </a:solidFill>
              </a:rPr>
            </a:br>
            <a:r>
              <a:rPr lang="es-ES" sz="3200" b="1" dirty="0" smtClean="0">
                <a:solidFill>
                  <a:srgbClr val="FF0000"/>
                </a:solidFill>
              </a:rPr>
              <a:t>según su construcción</a:t>
            </a:r>
            <a:endParaRPr lang="es-ES" dirty="0"/>
          </a:p>
        </p:txBody>
      </p:sp>
      <p:sp>
        <p:nvSpPr>
          <p:cNvPr id="3" name="2 Marcador de contenido"/>
          <p:cNvSpPr>
            <a:spLocks noGrp="1"/>
          </p:cNvSpPr>
          <p:nvPr>
            <p:ph sz="half" idx="1"/>
          </p:nvPr>
        </p:nvSpPr>
        <p:spPr>
          <a:xfrm>
            <a:off x="457200" y="1722437"/>
            <a:ext cx="4258816" cy="4525963"/>
          </a:xfrm>
        </p:spPr>
        <p:txBody>
          <a:bodyPr>
            <a:normAutofit fontScale="92500" lnSpcReduction="20000"/>
          </a:bodyPr>
          <a:lstStyle/>
          <a:p>
            <a:r>
              <a:rPr lang="es-ES" sz="2900" b="1" dirty="0" smtClean="0">
                <a:latin typeface="Arial" pitchFamily="34" charset="0"/>
                <a:cs typeface="Arial" pitchFamily="34" charset="0"/>
              </a:rPr>
              <a:t>TRANSFORMADOR DE GRANO ORIENTADO</a:t>
            </a:r>
          </a:p>
          <a:p>
            <a:pPr algn="just"/>
            <a:r>
              <a:rPr lang="es-ES" dirty="0" smtClean="0">
                <a:latin typeface="Arial" pitchFamily="34" charset="0"/>
                <a:cs typeface="Arial" pitchFamily="34" charset="0"/>
              </a:rPr>
              <a:t>El núcleo está formado por una chapa de hierro de grano orientado, enrollada sobre sí misma, siempre en el mismo sentido, en lugar de las láminas de hierro dulce separadas habituales. Presenta pérdidas muy reducidas pero es caro. </a:t>
            </a:r>
          </a:p>
          <a:p>
            <a:endParaRPr lang="es-ES" dirty="0">
              <a:latin typeface="Arial" pitchFamily="34" charset="0"/>
              <a:cs typeface="Arial" pitchFamily="34" charset="0"/>
            </a:endParaRPr>
          </a:p>
        </p:txBody>
      </p:sp>
      <p:pic>
        <p:nvPicPr>
          <p:cNvPr id="5" name="4 Marcador de contenido" descr="704px-Trafo.JPG"/>
          <p:cNvPicPr>
            <a:picLocks noGrp="1" noChangeAspect="1"/>
          </p:cNvPicPr>
          <p:nvPr>
            <p:ph sz="half" idx="2"/>
          </p:nvPr>
        </p:nvPicPr>
        <p:blipFill>
          <a:blip r:embed="rId2" cstate="print"/>
          <a:stretch>
            <a:fillRect/>
          </a:stretch>
        </p:blipFill>
        <p:spPr>
          <a:xfrm>
            <a:off x="5053756" y="2276873"/>
            <a:ext cx="3633043" cy="3096344"/>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b="1" dirty="0" smtClean="0">
                <a:solidFill>
                  <a:srgbClr val="FF0000"/>
                </a:solidFill>
              </a:rPr>
              <a:t>TIPOS DE TRANSFORMADOR</a:t>
            </a:r>
            <a:br>
              <a:rPr lang="es-ES" sz="4000" b="1" dirty="0" smtClean="0">
                <a:solidFill>
                  <a:srgbClr val="FF0000"/>
                </a:solidFill>
              </a:rPr>
            </a:br>
            <a:r>
              <a:rPr lang="es-ES" sz="3200" b="1" dirty="0" smtClean="0">
                <a:solidFill>
                  <a:srgbClr val="FF0000"/>
                </a:solidFill>
              </a:rPr>
              <a:t>según su construcción</a:t>
            </a:r>
            <a:endParaRPr lang="es-ES" dirty="0"/>
          </a:p>
        </p:txBody>
      </p:sp>
      <p:sp>
        <p:nvSpPr>
          <p:cNvPr id="3" name="2 Marcador de contenido"/>
          <p:cNvSpPr>
            <a:spLocks noGrp="1"/>
          </p:cNvSpPr>
          <p:nvPr>
            <p:ph sz="half" idx="1"/>
          </p:nvPr>
        </p:nvSpPr>
        <p:spPr/>
        <p:txBody>
          <a:bodyPr>
            <a:normAutofit fontScale="92500" lnSpcReduction="10000"/>
          </a:bodyPr>
          <a:lstStyle/>
          <a:p>
            <a:r>
              <a:rPr lang="es-ES" b="1" dirty="0" smtClean="0">
                <a:latin typeface="Arial" pitchFamily="34" charset="0"/>
                <a:cs typeface="Arial" pitchFamily="34" charset="0"/>
              </a:rPr>
              <a:t>TRANSFORMADOR</a:t>
            </a:r>
            <a:r>
              <a:rPr lang="es-ES" b="1" dirty="0" smtClean="0"/>
              <a:t> DE NÚCLEO DE AIRE</a:t>
            </a:r>
          </a:p>
          <a:p>
            <a:r>
              <a:rPr lang="es-ES" dirty="0" smtClean="0"/>
              <a:t>En aplicaciones de alta frecuencia se emplean bobinados sobre un carrete sin núcleo o con un pequeño cilindro de ferrita que se introduce más o menos en el carrete, para ajustar su inductancia.</a:t>
            </a:r>
          </a:p>
          <a:p>
            <a:endParaRPr lang="es-ES" dirty="0"/>
          </a:p>
        </p:txBody>
      </p:sp>
      <p:pic>
        <p:nvPicPr>
          <p:cNvPr id="7" name="6 Marcador de contenido" descr="pl10044-odm_stable_performance_and_big_current_air_bobbin_coil_for_transformer.jpg"/>
          <p:cNvPicPr>
            <a:picLocks noGrp="1" noChangeAspect="1"/>
          </p:cNvPicPr>
          <p:nvPr>
            <p:ph sz="half" idx="2"/>
          </p:nvPr>
        </p:nvPicPr>
        <p:blipFill>
          <a:blip r:embed="rId2" cstate="print"/>
          <a:stretch>
            <a:fillRect/>
          </a:stretch>
        </p:blipFill>
        <p:spPr>
          <a:xfrm>
            <a:off x="5364739" y="2492896"/>
            <a:ext cx="2780505" cy="2808311"/>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b="1" dirty="0" smtClean="0">
                <a:solidFill>
                  <a:srgbClr val="FF0000"/>
                </a:solidFill>
              </a:rPr>
              <a:t>TIPOS DE TRANSFORMADOR</a:t>
            </a:r>
            <a:br>
              <a:rPr lang="es-ES" sz="4000" b="1" dirty="0" smtClean="0">
                <a:solidFill>
                  <a:srgbClr val="FF0000"/>
                </a:solidFill>
              </a:rPr>
            </a:br>
            <a:r>
              <a:rPr lang="es-ES" sz="3200" b="1" dirty="0" smtClean="0">
                <a:solidFill>
                  <a:srgbClr val="FF0000"/>
                </a:solidFill>
              </a:rPr>
              <a:t>según su construcción</a:t>
            </a:r>
            <a:endParaRPr lang="es-ES" dirty="0"/>
          </a:p>
        </p:txBody>
      </p:sp>
      <p:sp>
        <p:nvSpPr>
          <p:cNvPr id="3" name="2 Marcador de contenido"/>
          <p:cNvSpPr>
            <a:spLocks noGrp="1"/>
          </p:cNvSpPr>
          <p:nvPr>
            <p:ph sz="half" idx="1"/>
          </p:nvPr>
        </p:nvSpPr>
        <p:spPr>
          <a:xfrm>
            <a:off x="457200" y="1722437"/>
            <a:ext cx="7139136" cy="4525963"/>
          </a:xfrm>
        </p:spPr>
        <p:txBody>
          <a:bodyPr>
            <a:normAutofit/>
          </a:bodyPr>
          <a:lstStyle/>
          <a:p>
            <a:r>
              <a:rPr lang="es-ES" sz="2000" b="1" dirty="0" smtClean="0">
                <a:latin typeface="Arial" pitchFamily="34" charset="0"/>
                <a:cs typeface="Arial" pitchFamily="34" charset="0"/>
              </a:rPr>
              <a:t>TRANSFORMADOR DE NÚCLEO ENVOLVENTE</a:t>
            </a:r>
          </a:p>
          <a:p>
            <a:r>
              <a:rPr lang="es-ES" dirty="0" smtClean="0">
                <a:latin typeface="Arial" pitchFamily="34" charset="0"/>
                <a:cs typeface="Arial" pitchFamily="34" charset="0"/>
              </a:rPr>
              <a:t>Están provistos de núcleos de ferrita divididos en dos mitades que, como una concha, envuelven los bobinados. Evitan los flujos de dispersión.</a:t>
            </a:r>
          </a:p>
          <a:p>
            <a:endParaRPr lang="es-ES" dirty="0">
              <a:latin typeface="Arial" pitchFamily="34" charset="0"/>
              <a:cs typeface="Arial"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ío">
  <a:themeElements>
    <a:clrScheme name="Escala de grises">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río">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Brío">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302</TotalTime>
  <Words>649</Words>
  <Application>Microsoft Office PowerPoint</Application>
  <PresentationFormat>Presentación en pantalla (4:3)</PresentationFormat>
  <Paragraphs>55</Paragraphs>
  <Slides>18</Slides>
  <Notes>0</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Brío</vt:lpstr>
      <vt:lpstr>TIPOS DE TRANSFORMADOR según sus aplicaciones</vt:lpstr>
      <vt:lpstr>TIPOS DE TRANSFORMADOR según sus aplicaciones</vt:lpstr>
      <vt:lpstr>TIPOS DE TRANSFORMADOR según sus aplicaciones</vt:lpstr>
      <vt:lpstr>TIPOS DE TRANSFORMADOR según sus aplicaciones</vt:lpstr>
      <vt:lpstr>TIPOS DE TRANSFORMADOR según sus aplicaciones</vt:lpstr>
      <vt:lpstr>TIPOS DE TRANSFORMADOR según sus aplicaciones</vt:lpstr>
      <vt:lpstr>TIPOS DE TRANSFORMADOR según sus aplicaciones</vt:lpstr>
      <vt:lpstr>TIPOS DE TRANSFORMADOR según sus aplicaciones</vt:lpstr>
      <vt:lpstr>TIPOS DE TRANSFORMADOR según sus aplicaciones</vt:lpstr>
      <vt:lpstr>TIPOS DE TRANSFORMADOR según sus aplicaciones</vt:lpstr>
      <vt:lpstr>TIPOS DE TRANSFORMADOR según sus aplicaciones</vt:lpstr>
      <vt:lpstr>TIPOS DE TRANSFORMADOR según sus aplicaciones</vt:lpstr>
      <vt:lpstr>TIPOS DE TRANSFORMADOR según sus aplicaciones</vt:lpstr>
      <vt:lpstr>TIPOS DE TRANSFORMADOR según su construcción</vt:lpstr>
      <vt:lpstr>TIPOS DE TRANSFORMADOR según su construcción</vt:lpstr>
      <vt:lpstr>TIPOS DE TRANSFORMADOR según su construcción</vt:lpstr>
      <vt:lpstr>TIPOS DE TRANSFORMADOR según su construcción</vt:lpstr>
      <vt:lpstr>TIPOS DE TRANSFORMADOR según su construcción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cp:lastModifiedBy>CASA</cp:lastModifiedBy>
  <cp:revision>37</cp:revision>
  <dcterms:modified xsi:type="dcterms:W3CDTF">2013-07-22T15:24:46Z</dcterms:modified>
</cp:coreProperties>
</file>